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38" r:id="rId2"/>
    <p:sldId id="339" r:id="rId3"/>
    <p:sldId id="257" r:id="rId4"/>
    <p:sldId id="386" r:id="rId5"/>
    <p:sldId id="307" r:id="rId6"/>
    <p:sldId id="294" r:id="rId7"/>
    <p:sldId id="277" r:id="rId8"/>
    <p:sldId id="380" r:id="rId9"/>
    <p:sldId id="379" r:id="rId10"/>
    <p:sldId id="305" r:id="rId11"/>
    <p:sldId id="261" r:id="rId12"/>
    <p:sldId id="262" r:id="rId13"/>
    <p:sldId id="385" r:id="rId14"/>
    <p:sldId id="282" r:id="rId15"/>
    <p:sldId id="387" r:id="rId16"/>
    <p:sldId id="318" r:id="rId17"/>
    <p:sldId id="366" r:id="rId18"/>
    <p:sldId id="306" r:id="rId19"/>
    <p:sldId id="377" r:id="rId20"/>
    <p:sldId id="324" r:id="rId21"/>
    <p:sldId id="353" r:id="rId22"/>
    <p:sldId id="332" r:id="rId23"/>
    <p:sldId id="329" r:id="rId24"/>
    <p:sldId id="259" r:id="rId25"/>
    <p:sldId id="350" r:id="rId26"/>
    <p:sldId id="362" r:id="rId27"/>
    <p:sldId id="356" r:id="rId28"/>
    <p:sldId id="330" r:id="rId29"/>
    <p:sldId id="383" r:id="rId30"/>
    <p:sldId id="382" r:id="rId31"/>
    <p:sldId id="384" r:id="rId32"/>
  </p:sldIdLst>
  <p:sldSz cx="9144000" cy="6858000" type="screen4x3"/>
  <p:notesSz cx="7102475" cy="10234613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1E3F"/>
    <a:srgbClr val="271F66"/>
    <a:srgbClr val="444F4F"/>
    <a:srgbClr val="CC9900"/>
    <a:srgbClr val="E0C066"/>
    <a:srgbClr val="D6AC36"/>
    <a:srgbClr val="717776"/>
    <a:srgbClr val="FF5050"/>
    <a:srgbClr val="EFD58D"/>
    <a:srgbClr val="C533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Normaali tyyli 2 - Korostu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96" autoAdjust="0"/>
    <p:restoredTop sz="94660"/>
  </p:normalViewPr>
  <p:slideViewPr>
    <p:cSldViewPr>
      <p:cViewPr varScale="1">
        <p:scale>
          <a:sx n="85" d="100"/>
          <a:sy n="85" d="100"/>
        </p:scale>
        <p:origin x="1452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76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lätunnisteen paikkamerkki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628" cy="512140"/>
          </a:xfrm>
          <a:prstGeom prst="rect">
            <a:avLst/>
          </a:prstGeom>
        </p:spPr>
        <p:txBody>
          <a:bodyPr vert="horz" lIns="94842" tIns="47421" rIns="94842" bIns="47421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sz="quarter" idx="1"/>
          </p:nvPr>
        </p:nvSpPr>
        <p:spPr>
          <a:xfrm>
            <a:off x="4023186" y="0"/>
            <a:ext cx="3077628" cy="512140"/>
          </a:xfrm>
          <a:prstGeom prst="rect">
            <a:avLst/>
          </a:prstGeom>
        </p:spPr>
        <p:txBody>
          <a:bodyPr vert="horz" lIns="94842" tIns="47421" rIns="94842" bIns="47421" rtlCol="0"/>
          <a:lstStyle>
            <a:lvl1pPr algn="r">
              <a:defRPr sz="1200"/>
            </a:lvl1pPr>
          </a:lstStyle>
          <a:p>
            <a:fld id="{4A50DE36-8984-4417-9CC2-ECEAF2B338F4}" type="datetimeFigureOut">
              <a:rPr lang="fi-FI" smtClean="0"/>
              <a:pPr/>
              <a:t>3.12.2017</a:t>
            </a:fld>
            <a:endParaRPr lang="fi-FI"/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2"/>
          </p:nvPr>
        </p:nvSpPr>
        <p:spPr>
          <a:xfrm>
            <a:off x="0" y="9720838"/>
            <a:ext cx="3077628" cy="512139"/>
          </a:xfrm>
          <a:prstGeom prst="rect">
            <a:avLst/>
          </a:prstGeom>
        </p:spPr>
        <p:txBody>
          <a:bodyPr vert="horz" lIns="94842" tIns="47421" rIns="94842" bIns="47421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3"/>
          </p:nvPr>
        </p:nvSpPr>
        <p:spPr>
          <a:xfrm>
            <a:off x="4023186" y="9720838"/>
            <a:ext cx="3077628" cy="512139"/>
          </a:xfrm>
          <a:prstGeom prst="rect">
            <a:avLst/>
          </a:prstGeom>
        </p:spPr>
        <p:txBody>
          <a:bodyPr vert="horz" lIns="94842" tIns="47421" rIns="94842" bIns="47421" rtlCol="0" anchor="b"/>
          <a:lstStyle>
            <a:lvl1pPr algn="r">
              <a:defRPr sz="1200"/>
            </a:lvl1pPr>
          </a:lstStyle>
          <a:p>
            <a:fld id="{A726A250-74F5-4D80-8DE4-7324B49B7C86}" type="slidenum">
              <a:rPr lang="fi-FI" smtClean="0"/>
              <a:pPr/>
              <a:t>‹#›</a:t>
            </a:fld>
            <a:endParaRPr lang="fi-FI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lätunnisteen paikkamerkki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77739" cy="511731"/>
          </a:xfrm>
          <a:prstGeom prst="rect">
            <a:avLst/>
          </a:prstGeom>
        </p:spPr>
        <p:txBody>
          <a:bodyPr vert="horz" lIns="94842" tIns="47421" rIns="94842" bIns="47421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idx="1"/>
          </p:nvPr>
        </p:nvSpPr>
        <p:spPr>
          <a:xfrm>
            <a:off x="4023092" y="1"/>
            <a:ext cx="3077739" cy="511731"/>
          </a:xfrm>
          <a:prstGeom prst="rect">
            <a:avLst/>
          </a:prstGeom>
        </p:spPr>
        <p:txBody>
          <a:bodyPr vert="horz" lIns="94842" tIns="47421" rIns="94842" bIns="47421" rtlCol="0"/>
          <a:lstStyle>
            <a:lvl1pPr algn="r">
              <a:defRPr sz="1200"/>
            </a:lvl1pPr>
          </a:lstStyle>
          <a:p>
            <a:fld id="{88E6B153-61A6-4900-9FF3-353518CE7C99}" type="datetimeFigureOut">
              <a:rPr lang="fi-FI" smtClean="0"/>
              <a:pPr/>
              <a:t>3.12.2017</a:t>
            </a:fld>
            <a:endParaRPr lang="fi-FI"/>
          </a:p>
        </p:txBody>
      </p:sp>
      <p:sp>
        <p:nvSpPr>
          <p:cNvPr id="4" name="Dian kuvan paikkamerkki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6763"/>
            <a:ext cx="5118100" cy="3838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842" tIns="47421" rIns="94842" bIns="47421" rtlCol="0" anchor="ctr"/>
          <a:lstStyle/>
          <a:p>
            <a:endParaRPr lang="fi-FI"/>
          </a:p>
        </p:txBody>
      </p:sp>
      <p:sp>
        <p:nvSpPr>
          <p:cNvPr id="5" name="Huomautusten paikkamerkki 4"/>
          <p:cNvSpPr>
            <a:spLocks noGrp="1"/>
          </p:cNvSpPr>
          <p:nvPr>
            <p:ph type="body" sz="quarter" idx="3"/>
          </p:nvPr>
        </p:nvSpPr>
        <p:spPr>
          <a:xfrm>
            <a:off x="710248" y="4861441"/>
            <a:ext cx="5681980" cy="4605576"/>
          </a:xfrm>
          <a:prstGeom prst="rect">
            <a:avLst/>
          </a:prstGeom>
        </p:spPr>
        <p:txBody>
          <a:bodyPr vert="horz" lIns="94842" tIns="47421" rIns="94842" bIns="47421" rtlCol="0">
            <a:normAutofit/>
          </a:bodyPr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7739" cy="511731"/>
          </a:xfrm>
          <a:prstGeom prst="rect">
            <a:avLst/>
          </a:prstGeom>
        </p:spPr>
        <p:txBody>
          <a:bodyPr vert="horz" lIns="94842" tIns="47421" rIns="94842" bIns="47421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5"/>
          </p:nvPr>
        </p:nvSpPr>
        <p:spPr>
          <a:xfrm>
            <a:off x="4023092" y="9721107"/>
            <a:ext cx="3077739" cy="511731"/>
          </a:xfrm>
          <a:prstGeom prst="rect">
            <a:avLst/>
          </a:prstGeom>
        </p:spPr>
        <p:txBody>
          <a:bodyPr vert="horz" lIns="94842" tIns="47421" rIns="94842" bIns="47421" rtlCol="0" anchor="b"/>
          <a:lstStyle>
            <a:lvl1pPr algn="r">
              <a:defRPr sz="1200"/>
            </a:lvl1pPr>
          </a:lstStyle>
          <a:p>
            <a:fld id="{E0EB61BB-EA4A-48E7-B0B0-DA722952B232}" type="slidenum">
              <a:rPr lang="fi-FI" smtClean="0"/>
              <a:pPr/>
              <a:t>‹#›</a:t>
            </a:fld>
            <a:endParaRPr lang="fi-FI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EB61BB-EA4A-48E7-B0B0-DA722952B232}" type="slidenum">
              <a:rPr lang="fi-FI" smtClean="0"/>
              <a:pPr/>
              <a:t>3</a:t>
            </a:fld>
            <a:endParaRPr lang="fi-FI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i-FI" dirty="0" err="1"/>
              <a:t>McKinsey</a:t>
            </a:r>
            <a:r>
              <a:rPr lang="fi-FI" dirty="0"/>
              <a:t> &amp; Companylla projekteina Korporaatioiden</a:t>
            </a:r>
            <a:r>
              <a:rPr lang="fi-FI" baseline="0" dirty="0"/>
              <a:t> pankkitoiminta, Yksityinen pääoma (KKR, TPG), Kassanhallinta, Riskienhallinta, Toiminta- ja likviditeettiriskit.</a:t>
            </a:r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EB61BB-EA4A-48E7-B0B0-DA722952B232}" type="slidenum">
              <a:rPr lang="fi-FI" smtClean="0"/>
              <a:pPr/>
              <a:t>18</a:t>
            </a:fld>
            <a:endParaRPr lang="fi-FI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EB61BB-EA4A-48E7-B0B0-DA722952B232}" type="slidenum">
              <a:rPr lang="fi-FI" smtClean="0"/>
              <a:pPr/>
              <a:t>21</a:t>
            </a:fld>
            <a:endParaRPr lang="fi-FI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EB61BB-EA4A-48E7-B0B0-DA722952B232}" type="slidenum">
              <a:rPr lang="fi-FI" smtClean="0"/>
              <a:pPr/>
              <a:t>24</a:t>
            </a:fld>
            <a:endParaRPr lang="fi-FI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i-FI" dirty="0"/>
              <a:t>As </a:t>
            </a:r>
            <a:r>
              <a:rPr lang="fi-FI" dirty="0" err="1"/>
              <a:t>your</a:t>
            </a:r>
            <a:r>
              <a:rPr lang="fi-FI" dirty="0"/>
              <a:t> </a:t>
            </a:r>
            <a:r>
              <a:rPr lang="fi-FI" dirty="0" err="1"/>
              <a:t>sales</a:t>
            </a:r>
            <a:r>
              <a:rPr lang="fi-FI" dirty="0"/>
              <a:t> </a:t>
            </a:r>
            <a:r>
              <a:rPr lang="fi-FI" dirty="0" err="1"/>
              <a:t>teams</a:t>
            </a:r>
            <a:r>
              <a:rPr lang="fi-FI" dirty="0"/>
              <a:t> </a:t>
            </a:r>
            <a:r>
              <a:rPr lang="fi-FI" dirty="0" err="1"/>
              <a:t>begin</a:t>
            </a:r>
            <a:r>
              <a:rPr lang="fi-FI" dirty="0"/>
              <a:t> to </a:t>
            </a:r>
            <a:r>
              <a:rPr lang="fi-FI" dirty="0" err="1"/>
              <a:t>grow</a:t>
            </a:r>
            <a:r>
              <a:rPr lang="fi-FI" dirty="0"/>
              <a:t> </a:t>
            </a:r>
            <a:r>
              <a:rPr lang="fi-FI" dirty="0" err="1"/>
              <a:t>your</a:t>
            </a:r>
            <a:r>
              <a:rPr lang="fi-FI" dirty="0"/>
              <a:t> NETWORK </a:t>
            </a:r>
            <a:r>
              <a:rPr lang="fi-FI" dirty="0" err="1"/>
              <a:t>income</a:t>
            </a:r>
            <a:r>
              <a:rPr lang="fi-FI" dirty="0"/>
              <a:t> </a:t>
            </a:r>
            <a:r>
              <a:rPr lang="fi-FI" dirty="0" err="1"/>
              <a:t>will</a:t>
            </a:r>
            <a:r>
              <a:rPr lang="fi-FI" dirty="0"/>
              <a:t> </a:t>
            </a:r>
            <a:r>
              <a:rPr lang="fi-FI" dirty="0" err="1"/>
              <a:t>grow</a:t>
            </a:r>
            <a:r>
              <a:rPr lang="fi-FI" dirty="0"/>
              <a:t> </a:t>
            </a:r>
            <a:r>
              <a:rPr lang="fi-FI" dirty="0" err="1"/>
              <a:t>based</a:t>
            </a:r>
            <a:r>
              <a:rPr lang="fi-FI" dirty="0"/>
              <a:t> on the </a:t>
            </a:r>
            <a:r>
              <a:rPr lang="fi-FI" dirty="0" err="1"/>
              <a:t>total</a:t>
            </a:r>
            <a:r>
              <a:rPr lang="fi-FI" dirty="0"/>
              <a:t> ALS </a:t>
            </a:r>
            <a:r>
              <a:rPr lang="fi-FI" dirty="0" err="1"/>
              <a:t>sales</a:t>
            </a:r>
            <a:r>
              <a:rPr lang="fi-FI" dirty="0"/>
              <a:t> and the 40% </a:t>
            </a:r>
            <a:r>
              <a:rPr lang="fi-FI" dirty="0" err="1"/>
              <a:t>trading</a:t>
            </a:r>
            <a:r>
              <a:rPr lang="fi-FI" dirty="0"/>
              <a:t> </a:t>
            </a:r>
            <a:r>
              <a:rPr lang="fi-FI" dirty="0" err="1"/>
              <a:t>account</a:t>
            </a:r>
            <a:r>
              <a:rPr lang="fi-FI" dirty="0"/>
              <a:t> </a:t>
            </a:r>
            <a:r>
              <a:rPr lang="fi-FI" dirty="0" err="1"/>
              <a:t>purchases</a:t>
            </a:r>
            <a:r>
              <a:rPr lang="fi-FI" dirty="0"/>
              <a:t> </a:t>
            </a:r>
            <a:r>
              <a:rPr lang="fi-FI" dirty="0" err="1"/>
              <a:t>generated</a:t>
            </a:r>
            <a:r>
              <a:rPr lang="fi-FI" dirty="0"/>
              <a:t> </a:t>
            </a:r>
            <a:r>
              <a:rPr lang="fi-FI" dirty="0" err="1"/>
              <a:t>by</a:t>
            </a:r>
            <a:r>
              <a:rPr lang="fi-FI" dirty="0"/>
              <a:t> ALL the </a:t>
            </a:r>
            <a:r>
              <a:rPr lang="fi-FI" dirty="0" err="1"/>
              <a:t>IMA‘s</a:t>
            </a:r>
            <a:r>
              <a:rPr lang="fi-FI" dirty="0"/>
              <a:t> on </a:t>
            </a:r>
            <a:r>
              <a:rPr lang="fi-FI" dirty="0" err="1"/>
              <a:t>your</a:t>
            </a:r>
            <a:r>
              <a:rPr lang="fi-FI" dirty="0"/>
              <a:t> </a:t>
            </a:r>
            <a:r>
              <a:rPr lang="fi-FI" dirty="0" err="1"/>
              <a:t>left</a:t>
            </a:r>
            <a:r>
              <a:rPr lang="fi-FI" dirty="0"/>
              <a:t> and </a:t>
            </a:r>
            <a:r>
              <a:rPr lang="fi-FI" dirty="0" err="1"/>
              <a:t>right</a:t>
            </a:r>
            <a:r>
              <a:rPr lang="fi-FI" dirty="0"/>
              <a:t> </a:t>
            </a:r>
            <a:r>
              <a:rPr lang="fi-FI" dirty="0" err="1"/>
              <a:t>teams</a:t>
            </a:r>
            <a:r>
              <a:rPr lang="fi-FI" dirty="0"/>
              <a:t>.</a:t>
            </a:r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EB61BB-EA4A-48E7-B0B0-DA722952B232}" type="slidenum">
              <a:rPr lang="fi-FI" smtClean="0"/>
              <a:pPr/>
              <a:t>27</a:t>
            </a:fld>
            <a:endParaRPr lang="fi-FI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i-FI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EB61BB-EA4A-48E7-B0B0-DA722952B232}" type="slidenum">
              <a:rPr lang="fi-FI" smtClean="0"/>
              <a:pPr/>
              <a:t>30</a:t>
            </a:fld>
            <a:endParaRPr lang="fi-FI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i-FI" dirty="0" err="1"/>
              <a:t>McKinsey</a:t>
            </a:r>
            <a:r>
              <a:rPr lang="fi-FI" dirty="0"/>
              <a:t> &amp; Companylla projekteina Korporaatioiden</a:t>
            </a:r>
            <a:r>
              <a:rPr lang="fi-FI" baseline="0" dirty="0"/>
              <a:t> pankkitoiminta, Yksityinen pääoma (KKR, TPG), Kassanhallinta, Riskienhallinta, Toiminta- ja likviditeettiriskit.</a:t>
            </a:r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EB61BB-EA4A-48E7-B0B0-DA722952B232}" type="slidenum">
              <a:rPr lang="fi-FI" smtClean="0"/>
              <a:pPr/>
              <a:t>4</a:t>
            </a:fld>
            <a:endParaRPr lang="fi-FI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i-FI" dirty="0" err="1"/>
              <a:t>McKinsey</a:t>
            </a:r>
            <a:r>
              <a:rPr lang="fi-FI" dirty="0"/>
              <a:t> </a:t>
            </a:r>
            <a:r>
              <a:rPr lang="fi-FI"/>
              <a:t>&amp; Companylla </a:t>
            </a:r>
            <a:r>
              <a:rPr lang="fi-FI" dirty="0"/>
              <a:t>projekteina Korporaatioiden</a:t>
            </a:r>
            <a:r>
              <a:rPr lang="fi-FI" baseline="0" dirty="0"/>
              <a:t> pankkitoiminta, Yksityinen pääoma (KKR, TPG), Kassanhallinta, Riskienhallinta, Toiminta- ja likviditeettiriskit.</a:t>
            </a:r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EB61BB-EA4A-48E7-B0B0-DA722952B232}" type="slidenum">
              <a:rPr lang="fi-FI" smtClean="0"/>
              <a:pPr/>
              <a:t>5</a:t>
            </a:fld>
            <a:endParaRPr lang="fi-FI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EB61BB-EA4A-48E7-B0B0-DA722952B232}" type="slidenum">
              <a:rPr lang="fi-FI" smtClean="0"/>
              <a:pPr/>
              <a:t>10</a:t>
            </a:fld>
            <a:endParaRPr lang="fi-FI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i-FI" dirty="0"/>
              <a:t>Saadakseen viljaa …jos sitten viljan omistaja ei</a:t>
            </a:r>
            <a:r>
              <a:rPr lang="fi-FI" baseline="0" dirty="0"/>
              <a:t> halunnutkaan vaihdossa sitä kalaa, mikä toisella vain olisi ollut antaa – piti etsiä se kelle kala kävi ja vaihtaa sellaiseen tavaraan, mikä kävi sille, jolta sen viljan saisi… Raha </a:t>
            </a:r>
            <a:r>
              <a:rPr lang="fi-FI" baseline="0" dirty="0" err="1"/>
              <a:t>keksitiin</a:t>
            </a:r>
            <a:r>
              <a:rPr lang="fi-FI" baseline="0" dirty="0"/>
              <a:t> helpottamaan asiaa.</a:t>
            </a:r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EB61BB-EA4A-48E7-B0B0-DA722952B232}" type="slidenum">
              <a:rPr lang="fi-FI" smtClean="0"/>
              <a:pPr/>
              <a:t>11</a:t>
            </a:fld>
            <a:endParaRPr lang="fi-FI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lvl="2" defTabSz="948416">
              <a:defRPr/>
            </a:pPr>
            <a:r>
              <a:rPr lang="en-US" sz="1500" b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Kryptovaluutoista</a:t>
            </a:r>
            <a:r>
              <a:rPr lang="en-US" sz="15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on </a:t>
            </a:r>
            <a:r>
              <a:rPr lang="en-US" sz="1500" b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tullut</a:t>
            </a:r>
            <a:r>
              <a:rPr lang="en-US" sz="15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500" b="1" dirty="0" err="1">
                <a:solidFill>
                  <a:schemeClr val="accent5">
                    <a:lumMod val="75000"/>
                  </a:schemeClr>
                </a:solidFill>
              </a:rPr>
              <a:t>hyväksytty</a:t>
            </a:r>
            <a:r>
              <a:rPr lang="en-US" sz="15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sz="1500" b="1" dirty="0" err="1">
                <a:solidFill>
                  <a:schemeClr val="accent5">
                    <a:lumMod val="75000"/>
                  </a:schemeClr>
                </a:solidFill>
              </a:rPr>
              <a:t>vaihdon</a:t>
            </a:r>
            <a:r>
              <a:rPr lang="en-US" sz="15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sz="1500" b="1" dirty="0" err="1">
                <a:solidFill>
                  <a:schemeClr val="accent5">
                    <a:lumMod val="75000"/>
                  </a:schemeClr>
                </a:solidFill>
              </a:rPr>
              <a:t>väline</a:t>
            </a:r>
            <a:r>
              <a:rPr lang="en-US" sz="15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sz="1500" b="1" dirty="0" err="1">
                <a:solidFill>
                  <a:schemeClr val="accent5">
                    <a:lumMod val="75000"/>
                  </a:schemeClr>
                </a:solidFill>
              </a:rPr>
              <a:t>monille</a:t>
            </a:r>
            <a:r>
              <a:rPr lang="en-US" sz="15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sz="1500" b="1" dirty="0" err="1">
                <a:solidFill>
                  <a:schemeClr val="accent5">
                    <a:lumMod val="75000"/>
                  </a:schemeClr>
                </a:solidFill>
              </a:rPr>
              <a:t>kauppiaille</a:t>
            </a:r>
            <a:r>
              <a:rPr lang="en-US" sz="1500" b="1" dirty="0">
                <a:solidFill>
                  <a:schemeClr val="accent5">
                    <a:lumMod val="75000"/>
                  </a:schemeClr>
                </a:solidFill>
              </a:rPr>
              <a:t>. </a:t>
            </a:r>
            <a:endParaRPr lang="en-US" sz="15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EB61BB-EA4A-48E7-B0B0-DA722952B232}" type="slidenum">
              <a:rPr lang="fi-FI" smtClean="0"/>
              <a:pPr/>
              <a:t>12</a:t>
            </a:fld>
            <a:endParaRPr lang="fi-FI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EB61BB-EA4A-48E7-B0B0-DA722952B232}" type="slidenum">
              <a:rPr lang="fi-FI" smtClean="0"/>
              <a:pPr/>
              <a:t>13</a:t>
            </a:fld>
            <a:endParaRPr lang="fi-FI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i-FI" sz="120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Koska yhtiö louhii kolikot, pääset alkuun ilman korkeita laitekuluja. Sitoutunut johtoryhmä, joka on vastuussa strategiasta, turvallisuudesta ja kauppapaik-kojen sekä brändin rakentamisesta. Keskitetty malli suojelee käyttäjien turvallisuutta ja varmistaa, että OneCoin on Anti-money Laundering’n (AML) ohjeiden mukainen. Ainoa kryptovaluutta mikä auditoidaan. Jokaisella jäsenellä on pääsy auditointiraportteihin. Mikäli hakkeri/varas yrittää viedä OneCoin rahasi, hänen henkilölli-syytensä ja tilitiedot ovat tiedossa.</a:t>
            </a:r>
            <a:r>
              <a:rPr lang="fi-FI" sz="1200" baseline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fi-FI" sz="120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OneCoin e-lompakolle saat tarvit-taessa uuden salasanan – kolikot eivät katoa.</a:t>
            </a:r>
          </a:p>
          <a:p>
            <a:r>
              <a:rPr lang="fi-FI" sz="120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Kehittyneempi algoritmi (SCRIPTI). Reaaliaikainen, jota jäsenet voivat seurata. OneCoin käyttää Tunne Asiakkaasi –käytäntöä, KYC, eikä näin ollen ole käytettävissä laittomiin tarkoituksiin.</a:t>
            </a:r>
            <a:r>
              <a:rPr lang="fi-FI" sz="1200" baseline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fi-FI" sz="1200" b="1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OneCoin vastaa jo tulevaa krypto-valuuttoja koskevaa EU-direktiiviä.</a:t>
            </a:r>
            <a:endParaRPr lang="fi-FI" sz="1200">
              <a:solidFill>
                <a:schemeClr val="bg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EB61BB-EA4A-48E7-B0B0-DA722952B232}" type="slidenum">
              <a:rPr lang="fi-FI" smtClean="0"/>
              <a:pPr/>
              <a:t>15</a:t>
            </a:fld>
            <a:endParaRPr lang="fi-FI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i-FI" dirty="0"/>
              <a:t>Uuteen lohkoketjuun</a:t>
            </a:r>
            <a:r>
              <a:rPr lang="fi-FI" baseline="0" dirty="0"/>
              <a:t> tulee sisältymään KYC.</a:t>
            </a:r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EB61BB-EA4A-48E7-B0B0-DA722952B232}" type="slidenum">
              <a:rPr lang="fi-FI" smtClean="0"/>
              <a:pPr/>
              <a:t>16</a:t>
            </a:fld>
            <a:endParaRPr lang="fi-FI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i-FI"/>
              <a:t>Muokkaa perustyyl. napsautt.</a:t>
            </a:r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DE8C6-E2B9-4EAB-9CD2-1B5C26F6878C}" type="datetime1">
              <a:rPr lang="fi-FI" smtClean="0"/>
              <a:pPr/>
              <a:t>3.12.2017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71CCB-3134-4921-B66F-48684EDCE592}" type="slidenum">
              <a:rPr lang="fi-FI" smtClean="0"/>
              <a:pPr/>
              <a:t>‹#›</a:t>
            </a:fld>
            <a:endParaRPr lang="fi-FI"/>
          </a:p>
        </p:txBody>
      </p:sp>
    </p:spTree>
  </p:cSld>
  <p:clrMapOvr>
    <a:masterClrMapping/>
  </p:clrMapOvr>
  <p:transition spd="med">
    <p:circl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Otsikko ja pystysuora 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perustyyl. napsautt.</a:t>
            </a:r>
          </a:p>
        </p:txBody>
      </p:sp>
      <p:sp>
        <p:nvSpPr>
          <p:cNvPr id="3" name="Pystysuoran tekstin paikkamerkki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FDA84-CBE9-41C3-9BA0-30AEBB8BF703}" type="datetime1">
              <a:rPr lang="fi-FI" smtClean="0"/>
              <a:pPr/>
              <a:t>3.12.2017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71CCB-3134-4921-B66F-48684EDCE592}" type="slidenum">
              <a:rPr lang="fi-FI" smtClean="0"/>
              <a:pPr/>
              <a:t>‹#›</a:t>
            </a:fld>
            <a:endParaRPr lang="fi-FI"/>
          </a:p>
        </p:txBody>
      </p:sp>
    </p:spTree>
  </p:cSld>
  <p:clrMapOvr>
    <a:masterClrMapping/>
  </p:clrMapOvr>
  <p:transition spd="med">
    <p:circl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Pystysuora otsikko ja 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ystysuora otsikko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i-FI"/>
              <a:t>Muokkaa perustyyl. napsautt.</a:t>
            </a:r>
          </a:p>
        </p:txBody>
      </p:sp>
      <p:sp>
        <p:nvSpPr>
          <p:cNvPr id="3" name="Pystysuoran tekstin paikkamerkki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EE41A-1E3E-43C4-81BB-2003513C225C}" type="datetime1">
              <a:rPr lang="fi-FI" smtClean="0"/>
              <a:pPr/>
              <a:t>3.12.2017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71CCB-3134-4921-B66F-48684EDCE592}" type="slidenum">
              <a:rPr lang="fi-FI" smtClean="0"/>
              <a:pPr/>
              <a:t>‹#›</a:t>
            </a:fld>
            <a:endParaRPr lang="fi-FI"/>
          </a:p>
        </p:txBody>
      </p:sp>
    </p:spTree>
  </p:cSld>
  <p:clrMapOvr>
    <a:masterClrMapping/>
  </p:clrMapOvr>
  <p:transition spd="med">
    <p:circl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E9385-DD7A-49A3-8D3E-744820C95FB2}" type="datetime1">
              <a:rPr lang="fi-FI" smtClean="0"/>
              <a:pPr/>
              <a:t>3.12.2017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71CCB-3134-4921-B66F-48684EDCE592}" type="slidenum">
              <a:rPr lang="fi-FI" smtClean="0"/>
              <a:pPr/>
              <a:t>‹#›</a:t>
            </a:fld>
            <a:endParaRPr lang="fi-FI"/>
          </a:p>
        </p:txBody>
      </p:sp>
    </p:spTree>
  </p:cSld>
  <p:clrMapOvr>
    <a:masterClrMapping/>
  </p:clrMapOvr>
  <p:transition spd="med">
    <p:circl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Osan ylätunnis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61C91-73CC-4BAF-AC04-5DD3142DE2E5}" type="datetime1">
              <a:rPr lang="fi-FI" smtClean="0"/>
              <a:pPr/>
              <a:t>3.12.2017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71CCB-3134-4921-B66F-48684EDCE592}" type="slidenum">
              <a:rPr lang="fi-FI" smtClean="0"/>
              <a:pPr/>
              <a:t>‹#›</a:t>
            </a:fld>
            <a:endParaRPr lang="fi-FI"/>
          </a:p>
        </p:txBody>
      </p:sp>
    </p:spTree>
  </p:cSld>
  <p:clrMapOvr>
    <a:masterClrMapping/>
  </p:clrMapOvr>
  <p:transition spd="med">
    <p:circl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4" name="Sisällön paikkamerkk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5" name="Päivämäärän paikkamerkki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09F72-2B2C-4976-9C2B-1522373D2807}" type="datetime1">
              <a:rPr lang="fi-FI" smtClean="0"/>
              <a:pPr/>
              <a:t>3.12.2017</a:t>
            </a:fld>
            <a:endParaRPr lang="fi-FI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71CCB-3134-4921-B66F-48684EDCE592}" type="slidenum">
              <a:rPr lang="fi-FI" smtClean="0"/>
              <a:pPr/>
              <a:t>‹#›</a:t>
            </a:fld>
            <a:endParaRPr lang="fi-FI"/>
          </a:p>
        </p:txBody>
      </p:sp>
    </p:spTree>
  </p:cSld>
  <p:clrMapOvr>
    <a:masterClrMapping/>
  </p:clrMapOvr>
  <p:transition spd="med">
    <p:circl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tai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4" name="Sisällön paikkamerkk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5" name="Tekstin paikkamerkki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6" name="Sisällön paikkamerkk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7" name="Päivämäärän paikkamerkki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8AAC2-6E84-443B-BEB1-A93307173164}" type="datetime1">
              <a:rPr lang="fi-FI" smtClean="0"/>
              <a:pPr/>
              <a:t>3.12.2017</a:t>
            </a:fld>
            <a:endParaRPr lang="fi-FI"/>
          </a:p>
        </p:txBody>
      </p:sp>
      <p:sp>
        <p:nvSpPr>
          <p:cNvPr id="8" name="Alatunnisteen paikkamerk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Dian numeron paikkamerkki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71CCB-3134-4921-B66F-48684EDCE592}" type="slidenum">
              <a:rPr lang="fi-FI" smtClean="0"/>
              <a:pPr/>
              <a:t>‹#›</a:t>
            </a:fld>
            <a:endParaRPr lang="fi-FI"/>
          </a:p>
        </p:txBody>
      </p:sp>
    </p:spTree>
  </p:cSld>
  <p:clrMapOvr>
    <a:masterClrMapping/>
  </p:clrMapOvr>
  <p:transition spd="med">
    <p:circl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Vain otsik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perustyyl. napsautt.</a:t>
            </a:r>
          </a:p>
        </p:txBody>
      </p:sp>
      <p:sp>
        <p:nvSpPr>
          <p:cNvPr id="3" name="Päivämäärän paikkamerkki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FF61F-532E-461A-BD69-1FAE1EFE6616}" type="datetime1">
              <a:rPr lang="fi-FI" smtClean="0"/>
              <a:pPr/>
              <a:t>3.12.2017</a:t>
            </a:fld>
            <a:endParaRPr lang="fi-FI"/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71CCB-3134-4921-B66F-48684EDCE592}" type="slidenum">
              <a:rPr lang="fi-FI" smtClean="0"/>
              <a:pPr/>
              <a:t>‹#›</a:t>
            </a:fld>
            <a:endParaRPr lang="fi-FI"/>
          </a:p>
        </p:txBody>
      </p:sp>
    </p:spTree>
  </p:cSld>
  <p:clrMapOvr>
    <a:masterClrMapping/>
  </p:clrMapOvr>
  <p:transition spd="med">
    <p:circl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yhj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äivämäärän paikkamerkki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3EE12-D042-4DA1-AC86-81EEB1F3F8D9}" type="datetime1">
              <a:rPr lang="fi-FI" smtClean="0"/>
              <a:pPr/>
              <a:t>3.12.2017</a:t>
            </a:fld>
            <a:endParaRPr lang="fi-FI"/>
          </a:p>
        </p:txBody>
      </p:sp>
      <p:sp>
        <p:nvSpPr>
          <p:cNvPr id="3" name="Alatunnisteen paikkamerk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71CCB-3134-4921-B66F-48684EDCE592}" type="slidenum">
              <a:rPr lang="fi-FI" smtClean="0"/>
              <a:pPr/>
              <a:t>‹#›</a:t>
            </a:fld>
            <a:endParaRPr lang="fi-FI"/>
          </a:p>
        </p:txBody>
      </p:sp>
    </p:spTree>
  </p:cSld>
  <p:clrMapOvr>
    <a:masterClrMapping/>
  </p:clrMapOvr>
  <p:transition spd="med">
    <p:circl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4" name="Tekstin paikkamerkki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5" name="Päivämäärän paikkamerkki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03711-D920-499F-B400-ED89F3ABA4EC}" type="datetime1">
              <a:rPr lang="fi-FI" smtClean="0"/>
              <a:pPr/>
              <a:t>3.12.2017</a:t>
            </a:fld>
            <a:endParaRPr lang="fi-FI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71CCB-3134-4921-B66F-48684EDCE592}" type="slidenum">
              <a:rPr lang="fi-FI" smtClean="0"/>
              <a:pPr/>
              <a:t>‹#›</a:t>
            </a:fld>
            <a:endParaRPr lang="fi-FI"/>
          </a:p>
        </p:txBody>
      </p:sp>
    </p:spTree>
  </p:cSld>
  <p:clrMapOvr>
    <a:masterClrMapping/>
  </p:clrMapOvr>
  <p:transition spd="med">
    <p:circl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tsikollinen ku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Kuvan paikkamerkki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i-FI"/>
          </a:p>
        </p:txBody>
      </p:sp>
      <p:sp>
        <p:nvSpPr>
          <p:cNvPr id="4" name="Tekstin paikkamerkki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5" name="Päivämäärän paikkamerkki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24B35-4CCB-4C08-BE97-2112C0FA2AE0}" type="datetime1">
              <a:rPr lang="fi-FI" smtClean="0"/>
              <a:pPr/>
              <a:t>3.12.2017</a:t>
            </a:fld>
            <a:endParaRPr lang="fi-FI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71CCB-3134-4921-B66F-48684EDCE592}" type="slidenum">
              <a:rPr lang="fi-FI" smtClean="0"/>
              <a:pPr/>
              <a:t>‹#›</a:t>
            </a:fld>
            <a:endParaRPr lang="fi-FI"/>
          </a:p>
        </p:txBody>
      </p:sp>
    </p:spTree>
  </p:cSld>
  <p:clrMapOvr>
    <a:masterClrMapping/>
  </p:clrMapOvr>
  <p:transition spd="med">
    <p:circl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on paikkamerkki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i-FI"/>
              <a:t>Muokkaa perustyyl. napsautt.</a:t>
            </a:r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9EF0E0-F8F5-4DA1-A31C-88696593F8C6}" type="datetime1">
              <a:rPr lang="fi-FI" smtClean="0"/>
              <a:pPr/>
              <a:t>3.12.2017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D71CCB-3134-4921-B66F-48684EDCE592}" type="slidenum">
              <a:rPr lang="fi-FI" smtClean="0"/>
              <a:pPr/>
              <a:t>‹#›</a:t>
            </a:fld>
            <a:endParaRPr lang="fi-FI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circle/>
  </p:transition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hyperlink" Target="http://eur-lex.europa.eu/legal-content/FI/TXT/HTML/?uri=CELEX:52016PC0450&amp;qid=1473022176874&amp;from=FI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hyperlink" Target="https://www.onecoin.eu/en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hyperlink" Target="http://www.onelife.eu/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6.jpeg"/><Relationship Id="rId7" Type="http://schemas.openxmlformats.org/officeDocument/2006/relationships/image" Target="../media/image39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11" Type="http://schemas.openxmlformats.org/officeDocument/2006/relationships/image" Target="../media/image43.png"/><Relationship Id="rId5" Type="http://schemas.openxmlformats.org/officeDocument/2006/relationships/image" Target="../media/image37.png"/><Relationship Id="rId10" Type="http://schemas.openxmlformats.org/officeDocument/2006/relationships/image" Target="../media/image42.png"/><Relationship Id="rId4" Type="http://schemas.openxmlformats.org/officeDocument/2006/relationships/hyperlink" Target="https://www.onelife.eu/en/oneacademy" TargetMode="External"/><Relationship Id="rId9" Type="http://schemas.openxmlformats.org/officeDocument/2006/relationships/image" Target="../media/image4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7.jpe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11" Type="http://schemas.openxmlformats.org/officeDocument/2006/relationships/image" Target="../media/image55.jpeg"/><Relationship Id="rId5" Type="http://schemas.openxmlformats.org/officeDocument/2006/relationships/image" Target="../media/image49.png"/><Relationship Id="rId10" Type="http://schemas.openxmlformats.org/officeDocument/2006/relationships/image" Target="../media/image54.png"/><Relationship Id="rId4" Type="http://schemas.openxmlformats.org/officeDocument/2006/relationships/image" Target="../media/image48.png"/><Relationship Id="rId9" Type="http://schemas.openxmlformats.org/officeDocument/2006/relationships/image" Target="../media/image5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62.png"/><Relationship Id="rId7" Type="http://schemas.openxmlformats.org/officeDocument/2006/relationships/image" Target="../media/image65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png"/><Relationship Id="rId5" Type="http://schemas.openxmlformats.org/officeDocument/2006/relationships/image" Target="../media/image54.png"/><Relationship Id="rId4" Type="http://schemas.openxmlformats.org/officeDocument/2006/relationships/image" Target="../media/image63.png"/><Relationship Id="rId9" Type="http://schemas.openxmlformats.org/officeDocument/2006/relationships/image" Target="../media/image6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Kuva 8" descr="achieve-18225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915292"/>
            <a:ext cx="9144000" cy="5942708"/>
          </a:xfrm>
          <a:prstGeom prst="rect">
            <a:avLst/>
          </a:prstGeom>
        </p:spPr>
      </p:pic>
      <p:sp>
        <p:nvSpPr>
          <p:cNvPr id="6" name="Alaotsikko 2"/>
          <p:cNvSpPr txBox="1">
            <a:spLocks/>
          </p:cNvSpPr>
          <p:nvPr/>
        </p:nvSpPr>
        <p:spPr>
          <a:xfrm>
            <a:off x="0" y="6021288"/>
            <a:ext cx="9144000" cy="864096"/>
          </a:xfrm>
          <a:prstGeom prst="rect">
            <a:avLst/>
          </a:prstGeom>
          <a:solidFill>
            <a:schemeClr val="tx1"/>
          </a:solidFill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fi-FI" sz="800" i="0" u="none" strike="noStrike" kern="1200" cap="none" spc="0" normalizeH="0" baseline="0" noProof="0" dirty="0">
              <a:ln>
                <a:noFill/>
              </a:ln>
              <a:solidFill>
                <a:srgbClr val="B3B8B5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fi-FI" sz="2800" i="0" u="none" strike="noStrike" kern="1200" cap="none" spc="0" normalizeH="0" baseline="0" noProof="0">
                <a:ln>
                  <a:noFill/>
                </a:ln>
                <a:solidFill>
                  <a:srgbClr val="E0C06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Join </a:t>
            </a:r>
            <a:r>
              <a:rPr kumimoji="0" lang="fi-FI" sz="2800" i="0" u="none" strike="noStrike" kern="1200" cap="none" spc="0" normalizeH="0" baseline="0" noProof="0" dirty="0">
                <a:ln>
                  <a:noFill/>
                </a:ln>
                <a:solidFill>
                  <a:srgbClr val="E0C06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Financial </a:t>
            </a:r>
            <a:r>
              <a:rPr kumimoji="0" lang="fi-FI" sz="2800" i="0" u="none" strike="noStrike" kern="1200" cap="none" spc="0" normalizeH="0" baseline="0" noProof="0" dirty="0" err="1">
                <a:ln>
                  <a:noFill/>
                </a:ln>
                <a:solidFill>
                  <a:srgbClr val="E0C06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revolution</a:t>
            </a:r>
            <a:r>
              <a:rPr kumimoji="0" lang="fi-FI" sz="2800" i="0" u="none" strike="noStrike" kern="1200" cap="none" spc="0" normalizeH="0" baseline="0" noProof="0" dirty="0">
                <a:ln>
                  <a:noFill/>
                </a:ln>
                <a:solidFill>
                  <a:srgbClr val="E0C06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71CCB-3134-4921-B66F-48684EDCE592}" type="slidenum">
              <a:rPr lang="fi-FI" smtClean="0"/>
              <a:pPr/>
              <a:t>1</a:t>
            </a:fld>
            <a:endParaRPr lang="fi-FI" dirty="0"/>
          </a:p>
        </p:txBody>
      </p:sp>
      <p:sp>
        <p:nvSpPr>
          <p:cNvPr id="12" name="Suorakulmio 11"/>
          <p:cNvSpPr/>
          <p:nvPr/>
        </p:nvSpPr>
        <p:spPr>
          <a:xfrm>
            <a:off x="0" y="3573016"/>
            <a:ext cx="9144000" cy="15121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4400" dirty="0"/>
              <a:t>OneCoin / OneLife INFO</a:t>
            </a:r>
          </a:p>
          <a:p>
            <a:pPr algn="ctr"/>
            <a:endParaRPr lang="fi-FI" sz="2800" dirty="0"/>
          </a:p>
        </p:txBody>
      </p:sp>
      <p:sp>
        <p:nvSpPr>
          <p:cNvPr id="11" name="Viisikulmio 10"/>
          <p:cNvSpPr/>
          <p:nvPr/>
        </p:nvSpPr>
        <p:spPr>
          <a:xfrm rot="5400000">
            <a:off x="3577580" y="-3577580"/>
            <a:ext cx="1988840" cy="9144000"/>
          </a:xfrm>
          <a:prstGeom prst="homePlat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10" name="Kuva 9" descr="LogoOLassociate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99792" y="332656"/>
            <a:ext cx="3721143" cy="1215550"/>
          </a:xfrm>
          <a:prstGeom prst="rect">
            <a:avLst/>
          </a:prstGeom>
        </p:spPr>
      </p:pic>
      <p:sp>
        <p:nvSpPr>
          <p:cNvPr id="8" name="Tekstikehys 7"/>
          <p:cNvSpPr txBox="1"/>
          <p:nvPr/>
        </p:nvSpPr>
        <p:spPr>
          <a:xfrm>
            <a:off x="8748464" y="6597352"/>
            <a:ext cx="43204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1000">
                <a:solidFill>
                  <a:schemeClr val="bg1">
                    <a:lumMod val="85000"/>
                  </a:schemeClr>
                </a:solidFill>
              </a:rPr>
              <a:t>HP</a:t>
            </a: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Kuva 7" descr="fractal-1128622_1920.jpg"/>
          <p:cNvPicPr>
            <a:picLocks noChangeAspect="1"/>
          </p:cNvPicPr>
          <p:nvPr/>
        </p:nvPicPr>
        <p:blipFill>
          <a:blip r:embed="rId3" cstate="print">
            <a:lum bright="-17000"/>
          </a:blip>
          <a:srcRect/>
          <a:stretch>
            <a:fillRect/>
          </a:stretch>
        </p:blipFill>
        <p:spPr>
          <a:xfrm>
            <a:off x="0" y="0"/>
            <a:ext cx="9144000" cy="4077072"/>
          </a:xfrm>
          <a:prstGeom prst="rect">
            <a:avLst/>
          </a:prstGeom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683568" y="1268761"/>
            <a:ext cx="7704856" cy="48245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0" name="Dian numeron paikkamerkki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71CCB-3134-4921-B66F-48684EDCE592}" type="slidenum">
              <a:rPr lang="fi-FI" smtClean="0"/>
              <a:pPr/>
              <a:t>10</a:t>
            </a:fld>
            <a:endParaRPr lang="fi-FI" dirty="0"/>
          </a:p>
        </p:txBody>
      </p:sp>
      <p:sp>
        <p:nvSpPr>
          <p:cNvPr id="9" name="Otsikko 1"/>
          <p:cNvSpPr txBox="1">
            <a:spLocks/>
          </p:cNvSpPr>
          <p:nvPr/>
        </p:nvSpPr>
        <p:spPr>
          <a:xfrm>
            <a:off x="0" y="2420888"/>
            <a:ext cx="9144000" cy="1512168"/>
          </a:xfrm>
          <a:prstGeom prst="rect">
            <a:avLst/>
          </a:prstGeom>
          <a:noFill/>
          <a:effectLst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lnSpcReduction="10000"/>
          </a:bodyPr>
          <a:lstStyle/>
          <a:p>
            <a:pPr lvl="0" algn="ctr">
              <a:spcBef>
                <a:spcPct val="0"/>
              </a:spcBef>
            </a:pPr>
            <a:r>
              <a:rPr lang="fi-FI" sz="4800" dirty="0">
                <a:solidFill>
                  <a:srgbClr val="E0C06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CRYPTOCURRENCY</a:t>
            </a:r>
            <a:endParaRPr lang="fi-FI" sz="4800" noProof="0" dirty="0">
              <a:solidFill>
                <a:srgbClr val="E0C066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lvl="0" algn="ctr">
              <a:spcBef>
                <a:spcPct val="0"/>
              </a:spcBef>
            </a:pPr>
            <a:r>
              <a:rPr lang="fi-FI" sz="4800" noProof="0" dirty="0">
                <a:solidFill>
                  <a:srgbClr val="E0C06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AND ONECOIN</a:t>
            </a:r>
            <a:endParaRPr kumimoji="0" lang="fi-FI" sz="4800" i="0" u="none" strike="noStrike" kern="1200" normalizeH="0" baseline="0" noProof="0" dirty="0">
              <a:solidFill>
                <a:srgbClr val="E0C066"/>
              </a:solidFill>
              <a:uLnTx/>
              <a:uFillTx/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2" name="Tekstikehys 11"/>
          <p:cNvSpPr txBox="1"/>
          <p:nvPr/>
        </p:nvSpPr>
        <p:spPr>
          <a:xfrm>
            <a:off x="1331640" y="3940601"/>
            <a:ext cx="6624736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chemeClr val="bg1">
                  <a:lumMod val="95000"/>
                </a:schemeClr>
              </a:buClr>
              <a:buFont typeface="Arial" pitchFamily="34" charset="0"/>
              <a:buChar char="•"/>
            </a:pPr>
            <a:r>
              <a:rPr lang="fi-FI" sz="2400" dirty="0">
                <a:solidFill>
                  <a:schemeClr val="bg1">
                    <a:lumMod val="9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</a:p>
          <a:p>
            <a:pPr>
              <a:buClr>
                <a:schemeClr val="bg1">
                  <a:lumMod val="95000"/>
                </a:schemeClr>
              </a:buClr>
            </a:pPr>
            <a:r>
              <a:rPr lang="fi-FI" sz="3200" dirty="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1.  The </a:t>
            </a:r>
            <a:r>
              <a:rPr lang="fi-FI" sz="3200" dirty="0" err="1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evolution</a:t>
            </a:r>
            <a:r>
              <a:rPr lang="fi-FI" sz="3200" dirty="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of </a:t>
            </a:r>
            <a:r>
              <a:rPr lang="fi-FI" sz="3200" dirty="0" err="1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payments</a:t>
            </a:r>
            <a:endParaRPr lang="fi-FI" sz="3200" dirty="0">
              <a:solidFill>
                <a:srgbClr val="444F4F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>
              <a:buClr>
                <a:schemeClr val="bg1">
                  <a:lumMod val="95000"/>
                </a:schemeClr>
              </a:buClr>
            </a:pPr>
            <a:r>
              <a:rPr lang="fi-FI" sz="3200" dirty="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2.  </a:t>
            </a:r>
            <a:r>
              <a:rPr lang="fi-FI" sz="3200" dirty="0" err="1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Cryptocurrency</a:t>
            </a:r>
            <a:r>
              <a:rPr lang="fi-FI" sz="3200" dirty="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fi-FI" sz="320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– Digital money</a:t>
            </a:r>
            <a:endParaRPr lang="fi-FI" sz="3200" dirty="0">
              <a:solidFill>
                <a:srgbClr val="444F4F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>
              <a:buClr>
                <a:schemeClr val="bg1">
                  <a:lumMod val="95000"/>
                </a:schemeClr>
              </a:buClr>
            </a:pPr>
            <a:r>
              <a:rPr lang="fi-FI" sz="3200" dirty="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3.  </a:t>
            </a:r>
            <a:r>
              <a:rPr lang="fi-FI" sz="3200" dirty="0" err="1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OneCoin</a:t>
            </a:r>
            <a:r>
              <a:rPr lang="fi-FI" sz="3200" dirty="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– The </a:t>
            </a:r>
            <a:r>
              <a:rPr lang="fi-FI" sz="3200" dirty="0" err="1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cryptocurrency</a:t>
            </a:r>
            <a:endParaRPr lang="fi-FI" sz="3200" dirty="0">
              <a:solidFill>
                <a:srgbClr val="444F4F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>
              <a:buClr>
                <a:schemeClr val="bg1">
                  <a:lumMod val="95000"/>
                </a:schemeClr>
              </a:buClr>
            </a:pPr>
            <a:r>
              <a:rPr lang="fi-FI" sz="3200" dirty="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4</a:t>
            </a:r>
            <a:r>
              <a:rPr lang="fi-FI" sz="320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 Market capitalization</a:t>
            </a:r>
            <a:endParaRPr lang="fi-FI" sz="3200" dirty="0">
              <a:solidFill>
                <a:srgbClr val="444F4F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>
              <a:buClr>
                <a:schemeClr val="bg1">
                  <a:lumMod val="95000"/>
                </a:schemeClr>
              </a:buClr>
              <a:buFont typeface="Arial" pitchFamily="34" charset="0"/>
              <a:buChar char="•"/>
            </a:pPr>
            <a:endParaRPr lang="fi-FI" sz="2400" dirty="0">
              <a:solidFill>
                <a:schemeClr val="bg1">
                  <a:lumMod val="95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ransition spd="med">
    <p:circl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 bright="-17000" contrast="-22000"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fi-FI" dirty="0">
              <a:solidFill>
                <a:schemeClr val="bg1">
                  <a:lumMod val="85000"/>
                </a:schemeClr>
              </a:solidFill>
              <a:latin typeface="Franklin Gothic Demi" pitchFamily="34" charset="0"/>
            </a:endParaRPr>
          </a:p>
          <a:p>
            <a:endParaRPr lang="fi-FI" dirty="0">
              <a:solidFill>
                <a:schemeClr val="bg1">
                  <a:lumMod val="85000"/>
                </a:schemeClr>
              </a:solidFill>
              <a:latin typeface="Franklin Gothic Demi" pitchFamily="34" charset="0"/>
            </a:endParaRPr>
          </a:p>
          <a:p>
            <a:endParaRPr lang="fi-FI" dirty="0">
              <a:solidFill>
                <a:schemeClr val="bg1">
                  <a:lumMod val="85000"/>
                </a:schemeClr>
              </a:solidFill>
              <a:latin typeface="Franklin Gothic Demi" pitchFamily="34" charset="0"/>
            </a:endParaRPr>
          </a:p>
          <a:p>
            <a:pPr>
              <a:buNone/>
            </a:pPr>
            <a:r>
              <a:rPr lang="fi-FI" dirty="0">
                <a:solidFill>
                  <a:schemeClr val="bg1">
                    <a:lumMod val="85000"/>
                  </a:schemeClr>
                </a:solidFill>
                <a:latin typeface="Franklin Gothic Demi" pitchFamily="34" charset="0"/>
              </a:rPr>
              <a:t> </a:t>
            </a:r>
          </a:p>
          <a:p>
            <a:pPr lvl="2">
              <a:buNone/>
            </a:pPr>
            <a:endParaRPr lang="fi-FI" dirty="0">
              <a:solidFill>
                <a:schemeClr val="bg1">
                  <a:lumMod val="85000"/>
                </a:schemeClr>
              </a:solidFill>
              <a:latin typeface="Franklin Gothic Demi" pitchFamily="34" charset="0"/>
            </a:endParaRPr>
          </a:p>
        </p:txBody>
      </p:sp>
      <p:pic>
        <p:nvPicPr>
          <p:cNvPr id="4" name="Picture 12" descr="barter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3568" y="4941168"/>
            <a:ext cx="994431" cy="120834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13" descr="barter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23728" y="4005064"/>
            <a:ext cx="1027362" cy="117677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14" descr="barter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563888" y="3140968"/>
            <a:ext cx="949555" cy="129614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15" descr="Digital-Money.pn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>
          <a:xfrm>
            <a:off x="5220072" y="2204864"/>
            <a:ext cx="2232248" cy="274277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Kaarinuoli alas 10"/>
          <p:cNvSpPr/>
          <p:nvPr/>
        </p:nvSpPr>
        <p:spPr>
          <a:xfrm rot="19335528">
            <a:off x="457422" y="3606590"/>
            <a:ext cx="1534513" cy="726714"/>
          </a:xfrm>
          <a:prstGeom prst="curved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>
              <a:solidFill>
                <a:schemeClr val="tx1"/>
              </a:solidFill>
            </a:endParaRPr>
          </a:p>
        </p:txBody>
      </p:sp>
      <p:sp>
        <p:nvSpPr>
          <p:cNvPr id="12" name="Kaarinuoli alas 11"/>
          <p:cNvSpPr/>
          <p:nvPr/>
        </p:nvSpPr>
        <p:spPr>
          <a:xfrm rot="19335528">
            <a:off x="2041599" y="2670487"/>
            <a:ext cx="1534513" cy="726714"/>
          </a:xfrm>
          <a:prstGeom prst="curved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>
              <a:solidFill>
                <a:schemeClr val="tx1"/>
              </a:solidFill>
            </a:endParaRPr>
          </a:p>
        </p:txBody>
      </p:sp>
      <p:sp>
        <p:nvSpPr>
          <p:cNvPr id="13" name="Kaarinuoli alas 12"/>
          <p:cNvSpPr/>
          <p:nvPr/>
        </p:nvSpPr>
        <p:spPr>
          <a:xfrm rot="19335528">
            <a:off x="3913807" y="1806391"/>
            <a:ext cx="1534513" cy="726714"/>
          </a:xfrm>
          <a:prstGeom prst="curved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>
              <a:solidFill>
                <a:schemeClr val="tx1"/>
              </a:solidFill>
            </a:endParaRPr>
          </a:p>
        </p:txBody>
      </p:sp>
      <p:sp>
        <p:nvSpPr>
          <p:cNvPr id="14" name="Dian numeron paikkamerkki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71CCB-3134-4921-B66F-48684EDCE592}" type="slidenum">
              <a:rPr lang="fi-FI" smtClean="0"/>
              <a:pPr/>
              <a:t>11</a:t>
            </a:fld>
            <a:endParaRPr lang="fi-FI"/>
          </a:p>
        </p:txBody>
      </p:sp>
      <p:sp>
        <p:nvSpPr>
          <p:cNvPr id="15" name="Otsikko 1"/>
          <p:cNvSpPr txBox="1">
            <a:spLocks/>
          </p:cNvSpPr>
          <p:nvPr/>
        </p:nvSpPr>
        <p:spPr>
          <a:xfrm>
            <a:off x="2195736" y="5589240"/>
            <a:ext cx="6948264" cy="792088"/>
          </a:xfrm>
          <a:prstGeom prst="rect">
            <a:avLst/>
          </a:prstGeom>
          <a:noFill/>
          <a:effectLst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fi-FI" sz="4400" dirty="0">
                <a:solidFill>
                  <a:srgbClr val="E0C06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The </a:t>
            </a:r>
            <a:r>
              <a:rPr lang="fi-FI" sz="4400" dirty="0" err="1">
                <a:solidFill>
                  <a:srgbClr val="E0C06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evolution</a:t>
            </a:r>
            <a:r>
              <a:rPr lang="fi-FI" sz="4400" dirty="0">
                <a:solidFill>
                  <a:srgbClr val="E0C06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of </a:t>
            </a:r>
            <a:r>
              <a:rPr lang="fi-FI" sz="4400" dirty="0" err="1">
                <a:solidFill>
                  <a:srgbClr val="E0C06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payments</a:t>
            </a:r>
            <a:endParaRPr lang="fi-FI" sz="4400" noProof="0" dirty="0">
              <a:solidFill>
                <a:srgbClr val="E0C066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 bright="-53000" contrast="-64000"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83568" y="1340768"/>
            <a:ext cx="7848872" cy="4785395"/>
          </a:xfrm>
        </p:spPr>
        <p:txBody>
          <a:bodyPr/>
          <a:lstStyle/>
          <a:p>
            <a:pPr>
              <a:buNone/>
            </a:pPr>
            <a:endParaRPr lang="fi-FI" dirty="0">
              <a:solidFill>
                <a:schemeClr val="bg1">
                  <a:lumMod val="85000"/>
                </a:schemeClr>
              </a:solidFill>
              <a:latin typeface="Franklin Gothic Demi" pitchFamily="34" charset="0"/>
            </a:endParaRPr>
          </a:p>
          <a:p>
            <a:endParaRPr lang="fi-FI" dirty="0">
              <a:solidFill>
                <a:schemeClr val="bg1">
                  <a:lumMod val="85000"/>
                </a:schemeClr>
              </a:solidFill>
              <a:latin typeface="Franklin Gothic Demi" pitchFamily="34" charset="0"/>
            </a:endParaRPr>
          </a:p>
          <a:p>
            <a:endParaRPr lang="fi-FI" dirty="0">
              <a:solidFill>
                <a:schemeClr val="bg1">
                  <a:lumMod val="85000"/>
                </a:schemeClr>
              </a:solidFill>
              <a:latin typeface="Franklin Gothic Demi" pitchFamily="34" charset="0"/>
            </a:endParaRPr>
          </a:p>
          <a:p>
            <a:pPr>
              <a:buNone/>
            </a:pPr>
            <a:r>
              <a:rPr lang="fi-FI" dirty="0">
                <a:solidFill>
                  <a:schemeClr val="bg1">
                    <a:lumMod val="85000"/>
                  </a:schemeClr>
                </a:solidFill>
                <a:latin typeface="Franklin Gothic Demi" pitchFamily="34" charset="0"/>
              </a:rPr>
              <a:t> </a:t>
            </a:r>
          </a:p>
        </p:txBody>
      </p:sp>
      <p:pic>
        <p:nvPicPr>
          <p:cNvPr id="11" name="Sisällön paikkamerkki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660232" y="1988840"/>
            <a:ext cx="2016224" cy="2016224"/>
          </a:xfrm>
          <a:prstGeom prst="rect">
            <a:avLst/>
          </a:prstGeom>
        </p:spPr>
      </p:pic>
      <p:pic>
        <p:nvPicPr>
          <p:cNvPr id="12" name="Kuva 1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32047" y="4221088"/>
            <a:ext cx="2700434" cy="1872208"/>
          </a:xfrm>
          <a:prstGeom prst="rect">
            <a:avLst/>
          </a:prstGeom>
        </p:spPr>
      </p:pic>
      <p:sp>
        <p:nvSpPr>
          <p:cNvPr id="17" name="Dian numeron paikkamerkki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71CCB-3134-4921-B66F-48684EDCE592}" type="slidenum">
              <a:rPr lang="fi-FI" smtClean="0"/>
              <a:pPr/>
              <a:t>12</a:t>
            </a:fld>
            <a:endParaRPr lang="fi-FI" dirty="0"/>
          </a:p>
        </p:txBody>
      </p:sp>
      <p:sp>
        <p:nvSpPr>
          <p:cNvPr id="9" name="Rectangle 13"/>
          <p:cNvSpPr/>
          <p:nvPr/>
        </p:nvSpPr>
        <p:spPr>
          <a:xfrm>
            <a:off x="683568" y="1916832"/>
            <a:ext cx="518457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endParaRPr lang="bg-BG" sz="2000" b="1" dirty="0">
              <a:solidFill>
                <a:schemeClr val="bg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>
              <a:buFont typeface="Arial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There are hundreds of different kind      </a:t>
            </a:r>
          </a:p>
          <a:p>
            <a:r>
              <a:rPr lang="en-US" sz="2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 of </a:t>
            </a:r>
            <a:r>
              <a:rPr lang="en-US" sz="2000" dirty="0" err="1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cryptocurrencies</a:t>
            </a:r>
            <a:r>
              <a:rPr lang="en-US" sz="2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</a:p>
          <a:p>
            <a:pPr>
              <a:buFont typeface="Arial" pitchFamily="34" charset="0"/>
              <a:buChar char="•"/>
            </a:pPr>
            <a:endParaRPr lang="en-US" sz="2000" dirty="0">
              <a:solidFill>
                <a:schemeClr val="bg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>
              <a:buFont typeface="Arial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Only in USA – there are </a:t>
            </a:r>
            <a:r>
              <a:rPr lang="en-US" sz="200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over 100 </a:t>
            </a:r>
            <a:r>
              <a:rPr lang="en-US" sz="2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000  </a:t>
            </a:r>
          </a:p>
          <a:p>
            <a:r>
              <a:rPr lang="en-US" sz="2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 merchants, who are accepting crypto-</a:t>
            </a:r>
          </a:p>
          <a:p>
            <a:r>
              <a:rPr lang="en-US" sz="2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 currency.</a:t>
            </a:r>
          </a:p>
          <a:p>
            <a:pPr>
              <a:buFont typeface="Arial" pitchFamily="34" charset="0"/>
              <a:buChar char="•"/>
            </a:pPr>
            <a:endParaRPr lang="en-US" sz="2000" dirty="0">
              <a:solidFill>
                <a:schemeClr val="bg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>
              <a:buFont typeface="Arial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</a:t>
            </a:r>
            <a:r>
              <a:rPr lang="en-US" sz="200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Bill Gates and Sir Richard Branson have </a:t>
            </a:r>
          </a:p>
          <a:p>
            <a:r>
              <a:rPr lang="en-US" sz="200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invested hundreds of millions USD to     </a:t>
            </a:r>
          </a:p>
          <a:p>
            <a:r>
              <a:rPr lang="en-US" sz="200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cryptocurrencies</a:t>
            </a:r>
            <a:r>
              <a:rPr lang="en-US" sz="2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</a:p>
          <a:p>
            <a:pPr>
              <a:buFont typeface="Arial" pitchFamily="34" charset="0"/>
              <a:buChar char="•"/>
            </a:pPr>
            <a:endParaRPr lang="en-US" sz="2000" dirty="0">
              <a:solidFill>
                <a:schemeClr val="bg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>
              <a:buFont typeface="Arial" pitchFamily="34" charset="0"/>
              <a:buChar char="•"/>
            </a:pPr>
            <a:r>
              <a:rPr lang="en-US" sz="200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</a:t>
            </a:r>
            <a:r>
              <a:rPr lang="en-US" sz="2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The value of the coin is independent of      </a:t>
            </a:r>
          </a:p>
          <a:p>
            <a:r>
              <a:rPr lang="en-US" sz="2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 governments and banks.</a:t>
            </a:r>
          </a:p>
        </p:txBody>
      </p:sp>
      <p:sp>
        <p:nvSpPr>
          <p:cNvPr id="13" name="Otsikko 1"/>
          <p:cNvSpPr txBox="1">
            <a:spLocks/>
          </p:cNvSpPr>
          <p:nvPr/>
        </p:nvSpPr>
        <p:spPr>
          <a:xfrm>
            <a:off x="0" y="620688"/>
            <a:ext cx="9144000" cy="792088"/>
          </a:xfrm>
          <a:prstGeom prst="rect">
            <a:avLst/>
          </a:prstGeom>
          <a:noFill/>
          <a:effectLst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fi-FI" sz="4400" err="1">
                <a:solidFill>
                  <a:srgbClr val="E0C06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Cryptocurrency</a:t>
            </a:r>
            <a:r>
              <a:rPr lang="fi-FI" sz="4400">
                <a:solidFill>
                  <a:srgbClr val="E0C06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– Digital money</a:t>
            </a:r>
            <a:endParaRPr lang="fi-FI" sz="4400" noProof="0" dirty="0">
              <a:solidFill>
                <a:srgbClr val="E0C066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8" name="AutoShape 6" descr="https://www.digitalcatapultcentre.org.uk/wp-content/uploads/2016/02/connected-dat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-FI"/>
          </a:p>
        </p:txBody>
      </p:sp>
      <p:sp>
        <p:nvSpPr>
          <p:cNvPr id="28680" name="AutoShape 8" descr="https://www.digitalcatapultcentre.org.uk/wp-content/uploads/2016/02/connected-dat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-FI"/>
          </a:p>
        </p:txBody>
      </p:sp>
      <p:sp>
        <p:nvSpPr>
          <p:cNvPr id="28682" name="AutoShape 10" descr="https://www.digitalcatapultcentre.org.uk/wp-content/uploads/2016/02/connected-dat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-FI"/>
          </a:p>
        </p:txBody>
      </p:sp>
      <p:sp>
        <p:nvSpPr>
          <p:cNvPr id="10" name="Dian numeron paikkamerkki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71CCB-3134-4921-B66F-48684EDCE592}" type="slidenum">
              <a:rPr lang="fi-FI" smtClean="0"/>
              <a:pPr/>
              <a:t>13</a:t>
            </a:fld>
            <a:endParaRPr lang="fi-FI" dirty="0"/>
          </a:p>
        </p:txBody>
      </p:sp>
      <p:pic>
        <p:nvPicPr>
          <p:cNvPr id="9" name="Kuva 8" descr="abstract-1278056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3343645" y="0"/>
            <a:ext cx="5800355" cy="2420888"/>
          </a:xfrm>
          <a:prstGeom prst="rect">
            <a:avLst/>
          </a:prstGeom>
        </p:spPr>
      </p:pic>
      <p:pic>
        <p:nvPicPr>
          <p:cNvPr id="13" name="Kuva 12" descr="binary-1188510_192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3430337" cy="2420888"/>
          </a:xfrm>
          <a:prstGeom prst="rect">
            <a:avLst/>
          </a:prstGeom>
        </p:spPr>
      </p:pic>
      <p:sp>
        <p:nvSpPr>
          <p:cNvPr id="12" name="Rectangle 13"/>
          <p:cNvSpPr/>
          <p:nvPr/>
        </p:nvSpPr>
        <p:spPr>
          <a:xfrm>
            <a:off x="0" y="3274526"/>
            <a:ext cx="9144000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Arial" pitchFamily="34" charset="0"/>
              <a:buChar char="•"/>
            </a:pPr>
            <a:r>
              <a:rPr lang="fi-FI" sz="2000" dirty="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The </a:t>
            </a:r>
            <a:r>
              <a:rPr lang="fi-FI" sz="2000" dirty="0" err="1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cryptocurrency</a:t>
            </a:r>
            <a:r>
              <a:rPr lang="fi-FI" sz="2000" dirty="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is </a:t>
            </a:r>
            <a:r>
              <a:rPr lang="fi-FI" sz="2000" dirty="0" err="1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based</a:t>
            </a:r>
            <a:r>
              <a:rPr lang="fi-FI" sz="2000" dirty="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on </a:t>
            </a:r>
            <a:r>
              <a:rPr lang="fi-FI" sz="2000" dirty="0" err="1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cryptography</a:t>
            </a:r>
            <a:r>
              <a:rPr lang="fi-FI" sz="2000" dirty="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– </a:t>
            </a:r>
            <a:r>
              <a:rPr lang="fi-FI" sz="2000" dirty="0" err="1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encrypted</a:t>
            </a:r>
            <a:r>
              <a:rPr lang="fi-FI" sz="2000" dirty="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fi-FI" sz="2000" dirty="0" err="1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algorithm</a:t>
            </a:r>
            <a:r>
              <a:rPr lang="fi-FI" sz="2000" dirty="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</a:p>
          <a:p>
            <a:pPr algn="ctr">
              <a:buFont typeface="Arial" pitchFamily="34" charset="0"/>
              <a:buChar char="•"/>
            </a:pPr>
            <a:endParaRPr lang="fi-FI" sz="1600" dirty="0">
              <a:solidFill>
                <a:srgbClr val="444F4F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>
              <a:buFont typeface="Arial" pitchFamily="34" charset="0"/>
              <a:buChar char="•"/>
            </a:pPr>
            <a:r>
              <a:rPr lang="fi-FI" sz="2000" dirty="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</a:t>
            </a:r>
            <a:r>
              <a:rPr lang="fi-FI" sz="2000" dirty="0" err="1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When</a:t>
            </a:r>
            <a:r>
              <a:rPr lang="fi-FI" sz="2000" dirty="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the </a:t>
            </a:r>
            <a:r>
              <a:rPr lang="fi-FI" sz="2000" dirty="0" err="1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algorithm</a:t>
            </a:r>
            <a:r>
              <a:rPr lang="fi-FI" sz="2000" dirty="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fi-FI" sz="2000" dirty="0" err="1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has</a:t>
            </a:r>
            <a:r>
              <a:rPr lang="fi-FI" sz="2000" dirty="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fi-FI" sz="2000" dirty="0" err="1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been</a:t>
            </a:r>
            <a:r>
              <a:rPr lang="fi-FI" sz="2000" dirty="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fi-FI" sz="2000" dirty="0" err="1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solved</a:t>
            </a:r>
            <a:r>
              <a:rPr lang="fi-FI" sz="2000" dirty="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the </a:t>
            </a:r>
            <a:r>
              <a:rPr lang="fi-FI" sz="2000" dirty="0" err="1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block</a:t>
            </a:r>
            <a:r>
              <a:rPr lang="fi-FI" sz="2000" dirty="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is </a:t>
            </a:r>
            <a:r>
              <a:rPr lang="fi-FI" sz="2000" dirty="0" err="1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generated</a:t>
            </a:r>
            <a:r>
              <a:rPr lang="fi-FI" sz="2000" dirty="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- </a:t>
            </a:r>
            <a:r>
              <a:rPr lang="fi-FI" sz="2000" dirty="0" err="1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digital</a:t>
            </a:r>
            <a:r>
              <a:rPr lang="fi-FI" sz="2000" dirty="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money.     </a:t>
            </a:r>
          </a:p>
          <a:p>
            <a:pPr algn="ctr"/>
            <a:r>
              <a:rPr lang="fi-FI" sz="200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This </a:t>
            </a:r>
            <a:r>
              <a:rPr lang="fi-FI" sz="2000" dirty="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is </a:t>
            </a:r>
            <a:r>
              <a:rPr lang="fi-FI" sz="2000" dirty="0" err="1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called</a:t>
            </a:r>
            <a:r>
              <a:rPr lang="fi-FI" sz="2000" dirty="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fi-FI" sz="2000" err="1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mining</a:t>
            </a:r>
            <a:r>
              <a:rPr lang="fi-FI" sz="200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  <a:r>
              <a:rPr lang="en-US" sz="200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Each digital coin is unique. </a:t>
            </a:r>
            <a:endParaRPr lang="fi-FI" sz="2000" dirty="0">
              <a:solidFill>
                <a:srgbClr val="444F4F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>
              <a:buFont typeface="Arial" pitchFamily="34" charset="0"/>
              <a:buChar char="•"/>
            </a:pPr>
            <a:endParaRPr lang="fi-FI" sz="1600" dirty="0">
              <a:solidFill>
                <a:srgbClr val="444F4F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>
              <a:buFont typeface="Arial" pitchFamily="34" charset="0"/>
              <a:buChar char="•"/>
            </a:pPr>
            <a:r>
              <a:rPr lang="fi-FI" sz="2000" dirty="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The </a:t>
            </a:r>
            <a:r>
              <a:rPr lang="fi-FI" sz="2000" dirty="0" err="1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transactions</a:t>
            </a:r>
            <a:r>
              <a:rPr lang="fi-FI" sz="2000" dirty="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of the </a:t>
            </a:r>
            <a:r>
              <a:rPr lang="fi-FI" sz="2000" dirty="0" err="1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cryptocurrency</a:t>
            </a:r>
            <a:r>
              <a:rPr lang="fi-FI" sz="2000" dirty="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fi-FI" sz="2000" dirty="0" err="1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are</a:t>
            </a:r>
            <a:r>
              <a:rPr lang="fi-FI" sz="2000" dirty="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fi-FI" sz="2000" dirty="0" err="1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recorded</a:t>
            </a:r>
            <a:r>
              <a:rPr lang="fi-FI" sz="2000" dirty="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on </a:t>
            </a:r>
            <a:r>
              <a:rPr lang="fi-FI" sz="200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the blockchain</a:t>
            </a:r>
          </a:p>
          <a:p>
            <a:pPr algn="ctr"/>
            <a:r>
              <a:rPr lang="fi-FI" sz="200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- ledger.  </a:t>
            </a:r>
            <a:endParaRPr lang="fi-FI" sz="2000" dirty="0">
              <a:solidFill>
                <a:srgbClr val="444F4F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>
              <a:buFont typeface="Arial" pitchFamily="34" charset="0"/>
              <a:buChar char="•"/>
            </a:pPr>
            <a:endParaRPr lang="en-US" sz="1600" b="1" dirty="0">
              <a:solidFill>
                <a:srgbClr val="444F4F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>
              <a:buFont typeface="Arial" pitchFamily="34" charset="0"/>
              <a:buChar char="•"/>
            </a:pPr>
            <a:r>
              <a:rPr lang="fi-FI" sz="2000" dirty="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</a:t>
            </a:r>
            <a:r>
              <a:rPr lang="fi-FI" sz="200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The information of the blockchain can not be copied or changed.</a:t>
            </a:r>
            <a:endParaRPr lang="fi-FI" sz="2000" dirty="0">
              <a:solidFill>
                <a:srgbClr val="444F4F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>
              <a:buFont typeface="Arial" pitchFamily="34" charset="0"/>
              <a:buChar char="•"/>
            </a:pPr>
            <a:endParaRPr lang="fi-FI" sz="1600" dirty="0">
              <a:solidFill>
                <a:srgbClr val="444F4F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>
              <a:buFont typeface="Arial" pitchFamily="34" charset="0"/>
              <a:buChar char="•"/>
            </a:pPr>
            <a:r>
              <a:rPr lang="fi-FI" sz="2000" dirty="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</a:t>
            </a:r>
            <a:r>
              <a:rPr lang="fi-FI" sz="2000" dirty="0" err="1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Bitcoin</a:t>
            </a:r>
            <a:r>
              <a:rPr lang="fi-FI" sz="2000" dirty="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fi-FI" sz="2000" dirty="0" err="1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was</a:t>
            </a:r>
            <a:r>
              <a:rPr lang="fi-FI" sz="2000" dirty="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the </a:t>
            </a:r>
            <a:r>
              <a:rPr lang="fi-FI" sz="2000" dirty="0" err="1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first</a:t>
            </a:r>
            <a:r>
              <a:rPr lang="fi-FI" sz="2000" dirty="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fi-FI" sz="2000" dirty="0" err="1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blockchain</a:t>
            </a:r>
            <a:r>
              <a:rPr lang="fi-FI" sz="2000" dirty="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fi-FI" sz="2000" dirty="0" err="1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technology</a:t>
            </a:r>
            <a:r>
              <a:rPr lang="fi-FI" sz="2000" dirty="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fi-FI" sz="2000" dirty="0" err="1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application</a:t>
            </a:r>
            <a:r>
              <a:rPr lang="fi-FI" sz="2000" dirty="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</a:p>
          <a:p>
            <a:pPr algn="ctr"/>
            <a:r>
              <a:rPr lang="en-US" sz="2000" dirty="0" err="1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  <a:sym typeface="Lato Light" charset="0"/>
              </a:rPr>
              <a:t>Bitcoin</a:t>
            </a:r>
            <a:r>
              <a:rPr lang="en-US" sz="2000" dirty="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  <a:sym typeface="Lato Light" charset="0"/>
              </a:rPr>
              <a:t> opened the road for new currencies.</a:t>
            </a:r>
            <a:endParaRPr lang="fi-FI" sz="2000" dirty="0">
              <a:solidFill>
                <a:srgbClr val="444F4F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>
              <a:buFont typeface="Arial" pitchFamily="34" charset="0"/>
              <a:buChar char="•"/>
            </a:pPr>
            <a:endParaRPr lang="en-US" sz="1400" dirty="0"/>
          </a:p>
        </p:txBody>
      </p:sp>
      <p:sp>
        <p:nvSpPr>
          <p:cNvPr id="15" name="Otsikko 1"/>
          <p:cNvSpPr txBox="1">
            <a:spLocks/>
          </p:cNvSpPr>
          <p:nvPr/>
        </p:nvSpPr>
        <p:spPr>
          <a:xfrm>
            <a:off x="0" y="2348880"/>
            <a:ext cx="9144000" cy="792088"/>
          </a:xfrm>
          <a:prstGeom prst="rect">
            <a:avLst/>
          </a:prstGeom>
          <a:noFill/>
          <a:effectLst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fi-FI" sz="4400" err="1">
                <a:solidFill>
                  <a:srgbClr val="E0C06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Cryptocurrency</a:t>
            </a:r>
            <a:r>
              <a:rPr lang="fi-FI" sz="4400">
                <a:solidFill>
                  <a:srgbClr val="E0C06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– Digital money</a:t>
            </a:r>
            <a:endParaRPr lang="fi-FI" sz="4400" noProof="0" dirty="0">
              <a:solidFill>
                <a:srgbClr val="E0C066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Kuva 6" descr="hand-52323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2708920"/>
          </a:xfrm>
          <a:prstGeom prst="rect">
            <a:avLst/>
          </a:prstGeom>
        </p:spPr>
      </p:pic>
      <p:sp>
        <p:nvSpPr>
          <p:cNvPr id="6" name="Suorakulmio 5"/>
          <p:cNvSpPr/>
          <p:nvPr/>
        </p:nvSpPr>
        <p:spPr>
          <a:xfrm>
            <a:off x="216024" y="2708920"/>
            <a:ext cx="8748464" cy="44781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buFont typeface="Arial" pitchFamily="34" charset="0"/>
              <a:buChar char="•"/>
            </a:pPr>
            <a:r>
              <a:rPr lang="en-US" sz="200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The value of the coin depends on factors such as usability, demand     </a:t>
            </a:r>
          </a:p>
          <a:p>
            <a:pPr algn="just" fontAlgn="base"/>
            <a:r>
              <a:rPr lang="en-US" sz="200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 and supply, limited supply and also how strong the brand is and reliability.</a:t>
            </a:r>
          </a:p>
          <a:p>
            <a:pPr algn="just" fontAlgn="base"/>
            <a:endParaRPr lang="en-US" sz="1500" dirty="0">
              <a:solidFill>
                <a:srgbClr val="444F4F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just" fontAlgn="base">
              <a:buFont typeface="Arial" pitchFamily="34" charset="0"/>
              <a:buChar char="•"/>
            </a:pPr>
            <a:r>
              <a:rPr lang="fi-FI" sz="200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The new blockchain enables more transactions than Visa and  </a:t>
            </a:r>
          </a:p>
          <a:p>
            <a:pPr algn="just" fontAlgn="base"/>
            <a:r>
              <a:rPr lang="fi-FI" sz="200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 Mastercard together per day.</a:t>
            </a:r>
          </a:p>
          <a:p>
            <a:pPr algn="just" fontAlgn="base"/>
            <a:endParaRPr lang="fi-FI" sz="1500">
              <a:solidFill>
                <a:srgbClr val="444F4F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just" fontAlgn="base">
              <a:buFont typeface="Arial" pitchFamily="34" charset="0"/>
              <a:buChar char="•"/>
            </a:pPr>
            <a:r>
              <a:rPr lang="en-US" sz="200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There is a finite number of OneCoins, 120 billion coins. </a:t>
            </a:r>
            <a:r>
              <a:rPr lang="fi-FI" sz="200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It is the biggest </a:t>
            </a:r>
          </a:p>
          <a:p>
            <a:pPr algn="just" fontAlgn="base"/>
            <a:r>
              <a:rPr lang="fi-FI" sz="200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 reserve cryptocurrency.</a:t>
            </a:r>
            <a:endParaRPr lang="fi-FI" sz="2000" dirty="0">
              <a:solidFill>
                <a:srgbClr val="444F4F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just" fontAlgn="base">
              <a:buFont typeface="Arial" pitchFamily="34" charset="0"/>
              <a:buChar char="•"/>
            </a:pPr>
            <a:endParaRPr lang="fi-FI" sz="1500" dirty="0">
              <a:solidFill>
                <a:srgbClr val="444F4F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just" fontAlgn="base">
              <a:buFont typeface="Arial" pitchFamily="34" charset="0"/>
              <a:buChar char="•"/>
            </a:pPr>
            <a:r>
              <a:rPr lang="fi-FI" sz="200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OneCoin includes KYC –information in its coin.</a:t>
            </a:r>
          </a:p>
          <a:p>
            <a:pPr algn="just" fontAlgn="base">
              <a:buFont typeface="Arial" pitchFamily="34" charset="0"/>
              <a:buChar char="•"/>
            </a:pPr>
            <a:endParaRPr lang="fi-FI" sz="1500">
              <a:solidFill>
                <a:srgbClr val="444F4F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just" fontAlgn="base">
              <a:buFont typeface="Arial" pitchFamily="34" charset="0"/>
              <a:buChar char="•"/>
            </a:pPr>
            <a:r>
              <a:rPr lang="fi-FI" sz="200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Every minute 50 000 coins are calculated. </a:t>
            </a:r>
          </a:p>
          <a:p>
            <a:pPr algn="just" fontAlgn="base">
              <a:buFont typeface="Arial" pitchFamily="34" charset="0"/>
              <a:buChar char="•"/>
            </a:pPr>
            <a:endParaRPr lang="fi-FI" sz="1500">
              <a:solidFill>
                <a:srgbClr val="444F4F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just" fontAlgn="base">
              <a:buFont typeface="Arial" pitchFamily="34" charset="0"/>
              <a:buChar char="•"/>
            </a:pPr>
            <a:r>
              <a:rPr lang="fi-FI" sz="200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Transaction of payment takes one minute. </a:t>
            </a:r>
          </a:p>
          <a:p>
            <a:pPr algn="just" fontAlgn="base">
              <a:buFont typeface="Arial" pitchFamily="34" charset="0"/>
              <a:buChar char="•"/>
            </a:pPr>
            <a:endParaRPr lang="en-US" sz="2000" dirty="0">
              <a:solidFill>
                <a:srgbClr val="444F4F"/>
              </a:solidFill>
              <a:latin typeface="Franklin Gothic Demi" pitchFamily="34" charset="0"/>
            </a:endParaRPr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71CCB-3134-4921-B66F-48684EDCE592}" type="slidenum">
              <a:rPr lang="fi-FI" smtClean="0"/>
              <a:pPr/>
              <a:t>14</a:t>
            </a:fld>
            <a:endParaRPr lang="fi-FI"/>
          </a:p>
        </p:txBody>
      </p:sp>
      <p:sp>
        <p:nvSpPr>
          <p:cNvPr id="9" name="Otsikko 1"/>
          <p:cNvSpPr txBox="1">
            <a:spLocks/>
          </p:cNvSpPr>
          <p:nvPr/>
        </p:nvSpPr>
        <p:spPr>
          <a:xfrm>
            <a:off x="0" y="1196752"/>
            <a:ext cx="8892480" cy="1728192"/>
          </a:xfrm>
          <a:prstGeom prst="rect">
            <a:avLst/>
          </a:prstGeom>
          <a:noFill/>
          <a:effectLst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fi-FI" sz="4400" noProof="0">
                <a:solidFill>
                  <a:srgbClr val="E0C06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OneCoin</a:t>
            </a:r>
          </a:p>
          <a:p>
            <a:pPr lvl="0" algn="ctr">
              <a:spcBef>
                <a:spcPct val="0"/>
              </a:spcBef>
            </a:pPr>
            <a:r>
              <a:rPr lang="fi-FI" sz="3900" noProof="0">
                <a:solidFill>
                  <a:srgbClr val="E0C06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Cryptocurrency</a:t>
            </a:r>
            <a:endParaRPr lang="fi-FI" sz="3900" noProof="0" dirty="0">
              <a:solidFill>
                <a:srgbClr val="E0C066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ransition spd="med">
    <p:circl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71CCB-3134-4921-B66F-48684EDCE592}" type="slidenum">
              <a:rPr lang="fi-FI" smtClean="0"/>
              <a:pPr/>
              <a:t>15</a:t>
            </a:fld>
            <a:endParaRPr lang="fi-FI"/>
          </a:p>
        </p:txBody>
      </p:sp>
      <p:pic>
        <p:nvPicPr>
          <p:cNvPr id="5" name="Kuva 4" descr="fun-20008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0" y="3645024"/>
            <a:ext cx="2865700" cy="3212976"/>
          </a:xfrm>
          <a:prstGeom prst="rect">
            <a:avLst/>
          </a:prstGeom>
        </p:spPr>
      </p:pic>
      <p:sp>
        <p:nvSpPr>
          <p:cNvPr id="6" name="Tekstikehys 5"/>
          <p:cNvSpPr txBox="1"/>
          <p:nvPr/>
        </p:nvSpPr>
        <p:spPr>
          <a:xfrm>
            <a:off x="2519264" y="2023095"/>
            <a:ext cx="3456384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i-FI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Easy and affordable. </a:t>
            </a:r>
          </a:p>
          <a:p>
            <a:pPr algn="ctr"/>
            <a:endParaRPr lang="fi-FI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r>
              <a:rPr lang="fi-FI">
                <a:solidFill>
                  <a:srgbClr val="CC99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Safe and legal.</a:t>
            </a:r>
          </a:p>
          <a:p>
            <a:pPr algn="ctr"/>
            <a:endParaRPr lang="fi-FI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r>
              <a:rPr lang="fi-FI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Possibility! </a:t>
            </a:r>
          </a:p>
          <a:p>
            <a:pPr algn="ctr"/>
            <a:endParaRPr lang="fi-FI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r>
              <a:rPr lang="fi-FI">
                <a:solidFill>
                  <a:srgbClr val="CC99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Tool to execute my dreams.</a:t>
            </a:r>
          </a:p>
          <a:p>
            <a:pPr algn="ctr"/>
            <a:endParaRPr lang="fi-FI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r>
              <a:rPr lang="fi-FI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More value to my life. </a:t>
            </a:r>
          </a:p>
          <a:p>
            <a:pPr algn="ctr"/>
            <a:endParaRPr lang="fi-FI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r>
              <a:rPr lang="fi-FI">
                <a:solidFill>
                  <a:srgbClr val="CC99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New hobby and social contacts.</a:t>
            </a:r>
          </a:p>
          <a:p>
            <a:pPr algn="ctr"/>
            <a:endParaRPr lang="fi-FI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r>
              <a:rPr lang="en-US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It is independent of      </a:t>
            </a:r>
          </a:p>
          <a:p>
            <a:pPr algn="ctr"/>
            <a:r>
              <a:rPr lang="en-US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 governments and inflation.</a:t>
            </a:r>
            <a:endParaRPr lang="en-US" sz="1200">
              <a:solidFill>
                <a:srgbClr val="444F4F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endParaRPr lang="fi-FI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endParaRPr lang="fi-FI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endParaRPr lang="fi-FI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8" name="Kuva 7" descr="business-1031754.jpg"/>
          <p:cNvPicPr>
            <a:picLocks noChangeAspect="1"/>
          </p:cNvPicPr>
          <p:nvPr/>
        </p:nvPicPr>
        <p:blipFill>
          <a:blip r:embed="rId4" cstate="print">
            <a:lum bright="3000" contrast="24000"/>
          </a:blip>
          <a:stretch>
            <a:fillRect/>
          </a:stretch>
        </p:blipFill>
        <p:spPr>
          <a:xfrm>
            <a:off x="6156176" y="1"/>
            <a:ext cx="2987824" cy="1980841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kstikehys 8"/>
          <p:cNvSpPr txBox="1"/>
          <p:nvPr/>
        </p:nvSpPr>
        <p:spPr>
          <a:xfrm>
            <a:off x="5687616" y="2023095"/>
            <a:ext cx="345638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i-FI">
                <a:solidFill>
                  <a:srgbClr val="CC99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 would learn new e.g. finance, digitalisation, marketing and leadership.</a:t>
            </a:r>
          </a:p>
          <a:p>
            <a:pPr algn="ctr"/>
            <a:endParaRPr lang="fi-FI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r>
              <a:rPr lang="fi-FI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Very interesting</a:t>
            </a:r>
          </a:p>
          <a:p>
            <a:pPr algn="ctr"/>
            <a:r>
              <a:rPr lang="fi-FI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new business.</a:t>
            </a:r>
          </a:p>
          <a:p>
            <a:pPr algn="ctr"/>
            <a:endParaRPr lang="fi-FI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r>
              <a:rPr lang="fi-FI">
                <a:solidFill>
                  <a:srgbClr val="CC99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New clients for my present company.</a:t>
            </a:r>
          </a:p>
          <a:p>
            <a:pPr algn="ctr"/>
            <a:endParaRPr lang="fi-FI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r>
              <a:rPr lang="fi-FI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New job and career or</a:t>
            </a:r>
          </a:p>
          <a:p>
            <a:pPr algn="ctr"/>
            <a:r>
              <a:rPr lang="fi-FI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earn some extra incomes.</a:t>
            </a:r>
          </a:p>
          <a:p>
            <a:pPr algn="ctr"/>
            <a:endParaRPr lang="fi-FI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r>
              <a:rPr lang="fi-FI">
                <a:solidFill>
                  <a:srgbClr val="CC99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Committed management.</a:t>
            </a:r>
          </a:p>
          <a:p>
            <a:pPr algn="ctr"/>
            <a:endParaRPr lang="fi-FI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endParaRPr lang="fi-FI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0" name="Otsikko 1"/>
          <p:cNvSpPr txBox="1">
            <a:spLocks/>
          </p:cNvSpPr>
          <p:nvPr/>
        </p:nvSpPr>
        <p:spPr>
          <a:xfrm>
            <a:off x="323528" y="-27384"/>
            <a:ext cx="5301208" cy="2016224"/>
          </a:xfrm>
          <a:prstGeom prst="rect">
            <a:avLst/>
          </a:prstGeom>
          <a:noFill/>
          <a:effectLst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fi-FI" sz="3500" dirty="0">
                <a:solidFill>
                  <a:srgbClr val="D6AC3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Why would I choose</a:t>
            </a:r>
          </a:p>
          <a:p>
            <a:pPr lvl="0" algn="ctr">
              <a:spcBef>
                <a:spcPct val="0"/>
              </a:spcBef>
            </a:pPr>
            <a:r>
              <a:rPr lang="fi-FI" sz="3500" dirty="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OneLife / </a:t>
            </a:r>
            <a:r>
              <a:rPr lang="fi-FI" sz="3500" dirty="0">
                <a:solidFill>
                  <a:srgbClr val="D6AC3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OneCoin?</a:t>
            </a:r>
            <a:endParaRPr lang="fi-FI" sz="3500" noProof="0" dirty="0">
              <a:solidFill>
                <a:schemeClr val="tx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1" name="Tekstikehys 10"/>
          <p:cNvSpPr txBox="1"/>
          <p:nvPr/>
        </p:nvSpPr>
        <p:spPr>
          <a:xfrm>
            <a:off x="-180528" y="2023095"/>
            <a:ext cx="345638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i-FI">
                <a:solidFill>
                  <a:srgbClr val="CC99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 would be a part of creating</a:t>
            </a:r>
          </a:p>
          <a:p>
            <a:pPr algn="ctr"/>
            <a:r>
              <a:rPr lang="fi-FI">
                <a:solidFill>
                  <a:srgbClr val="CC99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the new global payment</a:t>
            </a:r>
          </a:p>
          <a:p>
            <a:pPr algn="ctr"/>
            <a:r>
              <a:rPr lang="fi-FI">
                <a:solidFill>
                  <a:srgbClr val="CC99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solution and ecosystem. </a:t>
            </a:r>
          </a:p>
          <a:p>
            <a:pPr algn="ctr"/>
            <a:endParaRPr lang="fi-FI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r>
              <a:rPr lang="fi-FI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This is the future!</a:t>
            </a:r>
          </a:p>
          <a:p>
            <a:pPr algn="ctr"/>
            <a:endParaRPr lang="fi-FI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 bright="-53000" contrast="-53000"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ian numeron paikkamerkki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71CCB-3134-4921-B66F-48684EDCE592}" type="slidenum">
              <a:rPr lang="fi-FI" smtClean="0"/>
              <a:pPr/>
              <a:t>16</a:t>
            </a:fld>
            <a:endParaRPr lang="fi-FI" dirty="0"/>
          </a:p>
        </p:txBody>
      </p:sp>
      <p:pic>
        <p:nvPicPr>
          <p:cNvPr id="12" name="Picture 2" descr="http://spectrumcil.co.uk/wp-content/uploads/2016/04/EU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476672"/>
            <a:ext cx="936104" cy="936104"/>
          </a:xfrm>
          <a:prstGeom prst="rect">
            <a:avLst/>
          </a:prstGeom>
          <a:noFill/>
          <a:effectLst>
            <a:softEdge rad="63500"/>
          </a:effectLst>
        </p:spPr>
      </p:pic>
      <p:sp>
        <p:nvSpPr>
          <p:cNvPr id="6" name="Tekstikehys 5"/>
          <p:cNvSpPr txBox="1"/>
          <p:nvPr/>
        </p:nvSpPr>
        <p:spPr>
          <a:xfrm>
            <a:off x="683568" y="1700808"/>
            <a:ext cx="770485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ase"/>
            <a:r>
              <a:rPr lang="fi-FI" sz="200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In July 2016 “Action </a:t>
            </a:r>
            <a:r>
              <a:rPr lang="fi-FI" sz="2000" dirty="0" err="1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Plan</a:t>
            </a:r>
            <a:r>
              <a:rPr lang="fi-FI" sz="2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for </a:t>
            </a:r>
            <a:r>
              <a:rPr lang="fi-FI" sz="2000" dirty="0" err="1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strengthening</a:t>
            </a:r>
            <a:r>
              <a:rPr lang="fi-FI" sz="2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the </a:t>
            </a:r>
            <a:r>
              <a:rPr lang="fi-FI" sz="2000" dirty="0" err="1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fight</a:t>
            </a:r>
            <a:r>
              <a:rPr lang="fi-FI" sz="2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fi-FI" sz="2000" dirty="0" err="1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against</a:t>
            </a:r>
            <a:r>
              <a:rPr lang="fi-FI" sz="2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fi-FI" sz="2000" dirty="0" err="1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terrorist</a:t>
            </a:r>
            <a:r>
              <a:rPr lang="fi-FI" sz="2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fi-FI" sz="2000" err="1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financing</a:t>
            </a:r>
            <a:r>
              <a:rPr lang="fi-FI" sz="200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”, EU’s </a:t>
            </a:r>
            <a:r>
              <a:rPr lang="fi-FI" sz="2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AML </a:t>
            </a:r>
            <a:r>
              <a:rPr lang="fi-FI" sz="2000" dirty="0" err="1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directive</a:t>
            </a:r>
            <a:r>
              <a:rPr lang="fi-FI" sz="200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</a:t>
            </a:r>
          </a:p>
          <a:p>
            <a:pPr algn="just" fontAlgn="base"/>
            <a:endParaRPr lang="fi-FI" sz="2000">
              <a:solidFill>
                <a:schemeClr val="bg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just" fontAlgn="base"/>
            <a:r>
              <a:rPr lang="fi-FI" sz="200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EU member states will be required to provide a central register of information of all bank and payment account users for the authorities to have better access when they are suspected of illegal activity. </a:t>
            </a:r>
          </a:p>
          <a:p>
            <a:pPr algn="just" fontAlgn="base"/>
            <a:endParaRPr lang="fi-FI" sz="2000">
              <a:solidFill>
                <a:schemeClr val="bg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just" fontAlgn="base"/>
            <a:r>
              <a:rPr lang="fi-FI" sz="200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These changes are addressed primarily at the open source cryptocurrencies, which allow anonymous transactions.</a:t>
            </a:r>
          </a:p>
          <a:p>
            <a:pPr algn="just" fontAlgn="base"/>
            <a:endParaRPr lang="fi-FI" sz="2000">
              <a:solidFill>
                <a:schemeClr val="bg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just" fontAlgn="base"/>
            <a:r>
              <a:rPr lang="fi-FI" sz="200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Being a centralized cryptocurrency, OneCoin already complies with all of the new regulations that prevent individuals from engaging in criminal and unwanted behaviour.</a:t>
            </a:r>
            <a:endParaRPr lang="fi-FI" sz="2000" dirty="0">
              <a:solidFill>
                <a:schemeClr val="bg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8" name="Otsikko 1"/>
          <p:cNvSpPr txBox="1">
            <a:spLocks/>
          </p:cNvSpPr>
          <p:nvPr/>
        </p:nvSpPr>
        <p:spPr>
          <a:xfrm>
            <a:off x="0" y="548680"/>
            <a:ext cx="9144000" cy="792088"/>
          </a:xfrm>
          <a:prstGeom prst="rect">
            <a:avLst/>
          </a:prstGeom>
          <a:noFill/>
          <a:effectLst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fi-FI" sz="4400" noProof="0" dirty="0" err="1">
                <a:solidFill>
                  <a:srgbClr val="E0C06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OneCoin</a:t>
            </a:r>
            <a:r>
              <a:rPr lang="fi-FI" sz="4400" noProof="0" dirty="0">
                <a:solidFill>
                  <a:srgbClr val="E0C06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– </a:t>
            </a:r>
            <a:r>
              <a:rPr lang="fi-FI" sz="3900" noProof="0" dirty="0">
                <a:solidFill>
                  <a:srgbClr val="E0C06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EU </a:t>
            </a:r>
            <a:r>
              <a:rPr lang="fi-FI" sz="3900" noProof="0" dirty="0" err="1">
                <a:solidFill>
                  <a:srgbClr val="E0C06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regulations</a:t>
            </a:r>
            <a:endParaRPr lang="fi-FI" sz="3900" noProof="0" dirty="0">
              <a:solidFill>
                <a:srgbClr val="E0C066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ransition spd="med">
    <p:circl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71CCB-3134-4921-B66F-48684EDCE592}" type="slidenum">
              <a:rPr lang="fi-FI" smtClean="0"/>
              <a:pPr/>
              <a:t>17</a:t>
            </a:fld>
            <a:endParaRPr lang="fi-FI"/>
          </a:p>
        </p:txBody>
      </p:sp>
      <p:pic>
        <p:nvPicPr>
          <p:cNvPr id="24578" name="Picture 2" descr="https://bittiraha.fi/sites/default/files/blog/kraafi-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628800"/>
            <a:ext cx="7613576" cy="4066919"/>
          </a:xfrm>
          <a:prstGeom prst="rect">
            <a:avLst/>
          </a:prstGeom>
          <a:noFill/>
        </p:spPr>
      </p:pic>
      <p:sp>
        <p:nvSpPr>
          <p:cNvPr id="24" name="Tekstikehys 23"/>
          <p:cNvSpPr txBox="1"/>
          <p:nvPr/>
        </p:nvSpPr>
        <p:spPr>
          <a:xfrm>
            <a:off x="4067944" y="2204864"/>
            <a:ext cx="6768752" cy="275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i-FI" dirty="0">
              <a:solidFill>
                <a:srgbClr val="444F4F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endParaRPr lang="fi-FI" dirty="0">
              <a:solidFill>
                <a:srgbClr val="444F4F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r>
              <a:rPr lang="fi-FI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            </a:t>
            </a:r>
            <a:r>
              <a:rPr lang="fi-FI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OneCoin	Bitcoin</a:t>
            </a:r>
            <a:r>
              <a:rPr lang="fi-FI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		</a:t>
            </a:r>
            <a:r>
              <a:rPr lang="fi-FI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</a:t>
            </a:r>
            <a:endParaRPr lang="fi-FI" dirty="0">
              <a:solidFill>
                <a:schemeClr val="bg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r>
              <a:rPr lang="fi-FI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2010      ---	0,10 € </a:t>
            </a:r>
          </a:p>
          <a:p>
            <a:r>
              <a:rPr lang="fi-FI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2013		1100 €		</a:t>
            </a:r>
            <a:r>
              <a:rPr lang="fi-FI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</a:t>
            </a:r>
          </a:p>
          <a:p>
            <a:r>
              <a:rPr lang="fi-FI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2014    0,50 €    	max. 900 </a:t>
            </a:r>
            <a:r>
              <a:rPr lang="fi-FI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€ </a:t>
            </a:r>
            <a:r>
              <a:rPr lang="fi-FI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        </a:t>
            </a:r>
            <a:endParaRPr lang="fi-FI" dirty="0">
              <a:solidFill>
                <a:schemeClr val="bg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r>
              <a:rPr lang="fi-FI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2015    4,95 €    	300 €</a:t>
            </a:r>
            <a:endParaRPr lang="fi-FI" dirty="0">
              <a:solidFill>
                <a:schemeClr val="bg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r>
              <a:rPr lang="fi-FI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2016    7,85	1090 €</a:t>
            </a:r>
          </a:p>
          <a:p>
            <a:r>
              <a:rPr lang="fi-FI" sz="110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</a:t>
            </a:r>
          </a:p>
          <a:p>
            <a:r>
              <a:rPr lang="fi-FI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2018    25 € (estimate)		</a:t>
            </a:r>
            <a:endParaRPr lang="fi-FI" dirty="0">
              <a:solidFill>
                <a:schemeClr val="bg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8" name="Rectangle 9"/>
          <p:cNvSpPr/>
          <p:nvPr/>
        </p:nvSpPr>
        <p:spPr>
          <a:xfrm>
            <a:off x="467544" y="620688"/>
            <a:ext cx="8280920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1400" dirty="0"/>
          </a:p>
          <a:p>
            <a:r>
              <a:rPr lang="en-US" sz="2000" dirty="0" err="1">
                <a:solidFill>
                  <a:srgbClr val="71777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Cryptocurrency</a:t>
            </a:r>
            <a:r>
              <a:rPr lang="en-US" sz="2000" dirty="0">
                <a:solidFill>
                  <a:srgbClr val="71777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is the asset that gained value most for the past 5 years – </a:t>
            </a:r>
            <a:r>
              <a:rPr lang="en-US" sz="2000" dirty="0" err="1">
                <a:solidFill>
                  <a:srgbClr val="71777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Bitcoins</a:t>
            </a:r>
            <a:r>
              <a:rPr lang="en-US" sz="2000" dirty="0">
                <a:solidFill>
                  <a:srgbClr val="71777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increased their value 75 times in 2013</a:t>
            </a:r>
            <a:endParaRPr lang="bg-BG" sz="2000" dirty="0">
              <a:solidFill>
                <a:srgbClr val="717776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br>
              <a:rPr lang="en-US" sz="1400" dirty="0"/>
            </a:br>
            <a:endParaRPr lang="bg-BG" sz="1400" dirty="0"/>
          </a:p>
        </p:txBody>
      </p:sp>
      <p:sp>
        <p:nvSpPr>
          <p:cNvPr id="9" name="Otsikko 1"/>
          <p:cNvSpPr txBox="1">
            <a:spLocks/>
          </p:cNvSpPr>
          <p:nvPr/>
        </p:nvSpPr>
        <p:spPr>
          <a:xfrm>
            <a:off x="0" y="116632"/>
            <a:ext cx="9144000" cy="792088"/>
          </a:xfrm>
          <a:prstGeom prst="rect">
            <a:avLst/>
          </a:prstGeom>
          <a:noFill/>
          <a:effectLst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fi-FI" sz="4400" noProof="0" dirty="0">
                <a:solidFill>
                  <a:srgbClr val="E0C06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The </a:t>
            </a:r>
            <a:r>
              <a:rPr lang="fi-FI" sz="4400" noProof="0" dirty="0" err="1">
                <a:solidFill>
                  <a:srgbClr val="E0C06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value</a:t>
            </a:r>
            <a:r>
              <a:rPr lang="fi-FI" sz="4400" noProof="0" dirty="0">
                <a:solidFill>
                  <a:srgbClr val="E0C06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of the </a:t>
            </a:r>
            <a:r>
              <a:rPr lang="fi-FI" sz="4400" noProof="0" dirty="0" err="1">
                <a:solidFill>
                  <a:srgbClr val="E0C06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coin</a:t>
            </a:r>
            <a:endParaRPr lang="fi-FI" sz="4400" noProof="0" dirty="0">
              <a:solidFill>
                <a:srgbClr val="E0C066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619672" y="5661248"/>
            <a:ext cx="662473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000" i="1" dirty="0">
              <a:solidFill>
                <a:srgbClr val="717776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r>
              <a:rPr lang="en-US" sz="2000" dirty="0">
                <a:solidFill>
                  <a:srgbClr val="71777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If this has been done once already – why not twice.</a:t>
            </a:r>
            <a:br>
              <a:rPr lang="en-US" sz="2000" dirty="0">
                <a:solidFill>
                  <a:srgbClr val="71777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endParaRPr lang="bg-BG" sz="2000" dirty="0">
              <a:solidFill>
                <a:srgbClr val="717776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Kuva 7" descr="office-1081807.jpg"/>
          <p:cNvPicPr>
            <a:picLocks noChangeAspect="1"/>
          </p:cNvPicPr>
          <p:nvPr/>
        </p:nvPicPr>
        <p:blipFill>
          <a:blip r:embed="rId3" cstate="print">
            <a:lum bright="-22000" contrast="-14000"/>
          </a:blip>
          <a:srcRect b="-316"/>
          <a:stretch>
            <a:fillRect/>
          </a:stretch>
        </p:blipFill>
        <p:spPr>
          <a:xfrm>
            <a:off x="0" y="0"/>
            <a:ext cx="9144000" cy="3960440"/>
          </a:xfrm>
          <a:prstGeom prst="rect">
            <a:avLst/>
          </a:prstGeom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683568" y="1268761"/>
            <a:ext cx="7704856" cy="48245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0" name="Dian numeron paikkamerkki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71CCB-3134-4921-B66F-48684EDCE592}" type="slidenum">
              <a:rPr lang="fi-FI" smtClean="0"/>
              <a:pPr/>
              <a:t>18</a:t>
            </a:fld>
            <a:endParaRPr lang="fi-FI"/>
          </a:p>
        </p:txBody>
      </p:sp>
      <p:sp>
        <p:nvSpPr>
          <p:cNvPr id="11" name="Otsikko 1"/>
          <p:cNvSpPr txBox="1">
            <a:spLocks/>
          </p:cNvSpPr>
          <p:nvPr/>
        </p:nvSpPr>
        <p:spPr>
          <a:xfrm>
            <a:off x="0" y="2204864"/>
            <a:ext cx="9144000" cy="1656184"/>
          </a:xfrm>
          <a:prstGeom prst="rect">
            <a:avLst/>
          </a:prstGeom>
          <a:noFill/>
          <a:effectLst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fi-FI" sz="4800" dirty="0">
                <a:solidFill>
                  <a:srgbClr val="E0C06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ONECOIN – ONELIFE</a:t>
            </a:r>
          </a:p>
          <a:p>
            <a:pPr lvl="0" algn="ctr">
              <a:spcBef>
                <a:spcPct val="0"/>
              </a:spcBef>
            </a:pPr>
            <a:r>
              <a:rPr lang="fi-FI" sz="4800" dirty="0">
                <a:solidFill>
                  <a:srgbClr val="E0C06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IN PRACTISE</a:t>
            </a:r>
            <a:endParaRPr kumimoji="0" lang="fi-FI" sz="4800" i="0" u="none" strike="noStrike" kern="1200" normalizeH="0" baseline="0" noProof="0" dirty="0">
              <a:solidFill>
                <a:srgbClr val="E0C066"/>
              </a:solidFill>
              <a:uLnTx/>
              <a:uFillTx/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2" name="Tekstikehys 11"/>
          <p:cNvSpPr txBox="1"/>
          <p:nvPr/>
        </p:nvSpPr>
        <p:spPr>
          <a:xfrm>
            <a:off x="1763688" y="4149080"/>
            <a:ext cx="586814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Clr>
                <a:schemeClr val="bg1">
                  <a:lumMod val="95000"/>
                </a:schemeClr>
              </a:buClr>
            </a:pPr>
            <a:r>
              <a:rPr lang="fi-FI" sz="3600" dirty="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1. </a:t>
            </a:r>
            <a:r>
              <a:rPr lang="fi-FI" sz="3600" err="1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Product</a:t>
            </a:r>
            <a:r>
              <a:rPr lang="fi-FI" sz="360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packages</a:t>
            </a:r>
            <a:endParaRPr lang="fi-FI" sz="3600" dirty="0">
              <a:solidFill>
                <a:srgbClr val="444F4F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514350" indent="-514350">
              <a:buClr>
                <a:schemeClr val="bg1">
                  <a:lumMod val="95000"/>
                </a:schemeClr>
              </a:buClr>
            </a:pPr>
            <a:r>
              <a:rPr lang="fi-FI" sz="3600" dirty="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2. </a:t>
            </a:r>
            <a:r>
              <a:rPr lang="fi-FI" sz="3600" dirty="0" err="1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How</a:t>
            </a:r>
            <a:r>
              <a:rPr lang="fi-FI" sz="3600" dirty="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fi-FI" sz="3600" dirty="0" err="1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can</a:t>
            </a:r>
            <a:r>
              <a:rPr lang="fi-FI" sz="3600" dirty="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I </a:t>
            </a:r>
            <a:r>
              <a:rPr lang="fi-FI" sz="3600" dirty="0" err="1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make</a:t>
            </a:r>
            <a:r>
              <a:rPr lang="fi-FI" sz="3600" dirty="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money?</a:t>
            </a:r>
          </a:p>
          <a:p>
            <a:pPr>
              <a:buClr>
                <a:schemeClr val="bg1">
                  <a:lumMod val="95000"/>
                </a:schemeClr>
              </a:buClr>
            </a:pPr>
            <a:r>
              <a:rPr lang="fi-FI" sz="3600" dirty="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3. </a:t>
            </a:r>
            <a:r>
              <a:rPr lang="fi-FI" sz="3600" dirty="0" err="1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OneLife</a:t>
            </a:r>
            <a:r>
              <a:rPr lang="fi-FI" sz="3600" dirty="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fi-FI" sz="3600" dirty="0" err="1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Network</a:t>
            </a:r>
            <a:endParaRPr lang="fi-FI" sz="3600" dirty="0">
              <a:solidFill>
                <a:srgbClr val="444F4F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>
              <a:buClr>
                <a:schemeClr val="bg1">
                  <a:lumMod val="95000"/>
                </a:schemeClr>
              </a:buClr>
            </a:pPr>
            <a:r>
              <a:rPr lang="fi-FI" sz="3600" dirty="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4. </a:t>
            </a:r>
            <a:r>
              <a:rPr lang="fi-FI" sz="3600" err="1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Leadership</a:t>
            </a:r>
            <a:r>
              <a:rPr lang="fi-FI" sz="360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program</a:t>
            </a:r>
            <a:endParaRPr lang="fi-FI" sz="3600" dirty="0">
              <a:solidFill>
                <a:srgbClr val="444F4F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ransition spd="med">
    <p:circl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uva 4" descr="office-1209640.jpg"/>
          <p:cNvPicPr>
            <a:picLocks noChangeAspect="1"/>
          </p:cNvPicPr>
          <p:nvPr/>
        </p:nvPicPr>
        <p:blipFill>
          <a:blip r:embed="rId2" cstate="print">
            <a:lum bright="-54000" contrast="-47000"/>
          </a:blip>
          <a:srcRect/>
          <a:stretch>
            <a:fillRect/>
          </a:stretch>
        </p:blipFill>
        <p:spPr>
          <a:xfrm>
            <a:off x="0" y="0"/>
            <a:ext cx="9144000" cy="3888432"/>
          </a:xfrm>
          <a:prstGeom prst="rect">
            <a:avLst/>
          </a:prstGeom>
        </p:spPr>
      </p:pic>
      <p:sp>
        <p:nvSpPr>
          <p:cNvPr id="7" name="Dian numeron paikkamerkki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71CCB-3134-4921-B66F-48684EDCE592}" type="slidenum">
              <a:rPr lang="fi-FI" smtClean="0"/>
              <a:pPr/>
              <a:t>19</a:t>
            </a:fld>
            <a:endParaRPr lang="fi-FI" dirty="0"/>
          </a:p>
        </p:txBody>
      </p:sp>
      <p:pic>
        <p:nvPicPr>
          <p:cNvPr id="46082" name="Picture 2" descr="one academy"/>
          <p:cNvPicPr>
            <a:picLocks noChangeAspect="1" noChangeArrowheads="1"/>
          </p:cNvPicPr>
          <p:nvPr/>
        </p:nvPicPr>
        <p:blipFill>
          <a:blip r:embed="rId3" cstate="print">
            <a:lum bright="15000" contrast="8000"/>
          </a:blip>
          <a:srcRect/>
          <a:stretch>
            <a:fillRect/>
          </a:stretch>
        </p:blipFill>
        <p:spPr bwMode="auto">
          <a:xfrm>
            <a:off x="251520" y="116632"/>
            <a:ext cx="3260734" cy="864096"/>
          </a:xfrm>
          <a:prstGeom prst="rect">
            <a:avLst/>
          </a:prstGeom>
          <a:noFill/>
        </p:spPr>
      </p:pic>
      <p:sp>
        <p:nvSpPr>
          <p:cNvPr id="8" name="Suorakulmio 7"/>
          <p:cNvSpPr/>
          <p:nvPr/>
        </p:nvSpPr>
        <p:spPr>
          <a:xfrm>
            <a:off x="1835696" y="836712"/>
            <a:ext cx="6624736" cy="57861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endParaRPr lang="en-US" sz="1400" b="1" dirty="0">
              <a:solidFill>
                <a:schemeClr val="bg1"/>
              </a:solidFill>
              <a:latin typeface="Franklin Gothic Demi" pitchFamily="34" charset="0"/>
            </a:endParaRPr>
          </a:p>
          <a:p>
            <a:pPr algn="just" fontAlgn="base"/>
            <a:r>
              <a:rPr lang="en-US" sz="2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Our innovative e-learning </a:t>
            </a:r>
            <a:r>
              <a:rPr lang="en-US" sz="200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platform of </a:t>
            </a:r>
            <a:r>
              <a:rPr lang="en-US" sz="2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trading, the stock exchange, </a:t>
            </a:r>
            <a:r>
              <a:rPr lang="en-US" sz="2000" dirty="0" err="1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cryptocurrency</a:t>
            </a:r>
            <a:r>
              <a:rPr lang="en-US" sz="2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, financial analysis, asset management </a:t>
            </a:r>
            <a:r>
              <a:rPr lang="en-US" sz="200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and much more</a:t>
            </a:r>
            <a:r>
              <a:rPr lang="en-US" sz="2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</a:t>
            </a:r>
          </a:p>
          <a:p>
            <a:pPr algn="just" fontAlgn="base"/>
            <a:endParaRPr lang="en-US" sz="2000" dirty="0">
              <a:solidFill>
                <a:schemeClr val="bg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just" fontAlgn="base"/>
            <a:r>
              <a:rPr lang="en-US" sz="200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Our </a:t>
            </a:r>
            <a:r>
              <a:rPr lang="en-US" sz="2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7</a:t>
            </a:r>
            <a:r>
              <a:rPr lang="en-US" sz="200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-level </a:t>
            </a:r>
            <a:r>
              <a:rPr lang="en-US" sz="2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program, developed by </a:t>
            </a:r>
            <a:r>
              <a:rPr lang="en-US" sz="200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finance academics</a:t>
            </a:r>
            <a:r>
              <a:rPr lang="en-US" sz="2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, is highly-structured and easy to understand</a:t>
            </a:r>
            <a:r>
              <a:rPr lang="en-US" sz="200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</a:t>
            </a:r>
          </a:p>
          <a:p>
            <a:pPr algn="just" fontAlgn="base"/>
            <a:endParaRPr lang="en-US" sz="2000">
              <a:solidFill>
                <a:schemeClr val="bg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just" fontAlgn="base"/>
            <a:r>
              <a:rPr lang="en-US" sz="200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Learn </a:t>
            </a:r>
            <a:r>
              <a:rPr lang="en-US" sz="2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at your own pace and be part of the future of global finance.</a:t>
            </a:r>
          </a:p>
          <a:p>
            <a:pPr algn="just" fontAlgn="base"/>
            <a:endParaRPr lang="en-US" sz="2000" dirty="0">
              <a:solidFill>
                <a:schemeClr val="bg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just" fontAlgn="base"/>
            <a:r>
              <a:rPr lang="en-US" sz="200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The </a:t>
            </a:r>
            <a:r>
              <a:rPr lang="en-US" sz="2000" dirty="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opportunity to learn and build their knowledge of finance and </a:t>
            </a:r>
            <a:r>
              <a:rPr lang="en-US" sz="2000" dirty="0" err="1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cryptocurrency</a:t>
            </a:r>
            <a:r>
              <a:rPr lang="en-US" sz="2000" dirty="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– even if starting from zero.</a:t>
            </a:r>
          </a:p>
          <a:p>
            <a:pPr algn="just" fontAlgn="base"/>
            <a:endParaRPr lang="en-US" sz="2000" dirty="0">
              <a:solidFill>
                <a:srgbClr val="444F4F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just" fontAlgn="base"/>
            <a:r>
              <a:rPr lang="en-US" sz="2000" dirty="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Knowledge builds confidence in the mining, networking and use of </a:t>
            </a:r>
            <a:r>
              <a:rPr lang="en-US" sz="2000" dirty="0" err="1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OneCoin</a:t>
            </a:r>
            <a:r>
              <a:rPr lang="en-US" sz="2000" dirty="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With education You will make money by smarter financial decisions.</a:t>
            </a:r>
          </a:p>
          <a:p>
            <a:pPr algn="just" fontAlgn="base"/>
            <a:endParaRPr lang="en-US" dirty="0">
              <a:solidFill>
                <a:srgbClr val="444F4F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 fontAlgn="base"/>
            <a:r>
              <a:rPr lang="en-US" dirty="0">
                <a:solidFill>
                  <a:srgbClr val="444F4F"/>
                </a:solidFill>
                <a:latin typeface="Franklin Gothic Demi" pitchFamily="34" charset="0"/>
              </a:rPr>
              <a:t>oneacademy.eu</a:t>
            </a:r>
          </a:p>
        </p:txBody>
      </p:sp>
    </p:spTree>
  </p:cSld>
  <p:clrMapOvr>
    <a:masterClrMapping/>
  </p:clrMapOvr>
  <p:transition spd="med">
    <p:circl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 bright="-37000"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tsikko 1"/>
          <p:cNvSpPr txBox="1">
            <a:spLocks/>
          </p:cNvSpPr>
          <p:nvPr/>
        </p:nvSpPr>
        <p:spPr>
          <a:xfrm>
            <a:off x="323528" y="1124744"/>
            <a:ext cx="3384376" cy="994122"/>
          </a:xfrm>
          <a:prstGeom prst="rect">
            <a:avLst/>
          </a:prstGeom>
          <a:noFill/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5300" i="0" u="none" strike="noStrike" kern="1200" normalizeH="0" baseline="0" noProof="0" dirty="0">
                <a:solidFill>
                  <a:srgbClr val="E0C066"/>
                </a:solidFill>
                <a:uLnTx/>
                <a:uFillTx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AGENDA</a:t>
            </a:r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71CCB-3134-4921-B66F-48684EDCE592}" type="slidenum">
              <a:rPr lang="fi-FI" smtClean="0"/>
              <a:pPr/>
              <a:t>2</a:t>
            </a:fld>
            <a:endParaRPr lang="fi-FI"/>
          </a:p>
        </p:txBody>
      </p:sp>
      <p:sp>
        <p:nvSpPr>
          <p:cNvPr id="5" name="Suorakulmio 4"/>
          <p:cNvSpPr/>
          <p:nvPr/>
        </p:nvSpPr>
        <p:spPr>
          <a:xfrm>
            <a:off x="323528" y="1988840"/>
            <a:ext cx="8136904" cy="3960440"/>
          </a:xfrm>
          <a:prstGeom prst="rect">
            <a:avLst/>
          </a:prstGeom>
          <a:noFill/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i-FI" sz="36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  </a:t>
            </a:r>
            <a:r>
              <a:rPr lang="fi-FI" sz="3600" dirty="0" err="1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What</a:t>
            </a:r>
            <a:r>
              <a:rPr lang="fi-FI" sz="36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is </a:t>
            </a:r>
            <a:r>
              <a:rPr lang="fi-FI" sz="3600" dirty="0" err="1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OneCoin</a:t>
            </a:r>
            <a:endParaRPr lang="fi-FI" sz="3600" dirty="0">
              <a:solidFill>
                <a:schemeClr val="bg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endParaRPr lang="fi-FI" sz="2400" dirty="0">
              <a:solidFill>
                <a:schemeClr val="bg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r>
              <a:rPr lang="fi-FI" sz="36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II  </a:t>
            </a:r>
            <a:r>
              <a:rPr lang="fi-FI" sz="3600" dirty="0" err="1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Cryptocurrency</a:t>
            </a:r>
            <a:r>
              <a:rPr lang="fi-FI" sz="36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and </a:t>
            </a:r>
            <a:r>
              <a:rPr lang="fi-FI" sz="3600" dirty="0" err="1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OneCoin</a:t>
            </a:r>
            <a:endParaRPr lang="fi-FI" sz="3600" dirty="0">
              <a:solidFill>
                <a:schemeClr val="bg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endParaRPr lang="fi-FI" sz="2400" dirty="0">
              <a:solidFill>
                <a:schemeClr val="bg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r>
              <a:rPr lang="fi-FI" sz="36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III  </a:t>
            </a:r>
            <a:r>
              <a:rPr lang="fi-FI" sz="3600" dirty="0" err="1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OneCoin</a:t>
            </a:r>
            <a:r>
              <a:rPr lang="fi-FI" sz="36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– </a:t>
            </a:r>
            <a:r>
              <a:rPr lang="fi-FI" sz="3600" dirty="0" err="1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OneLife</a:t>
            </a:r>
            <a:r>
              <a:rPr lang="fi-FI" sz="36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in </a:t>
            </a:r>
            <a:r>
              <a:rPr lang="fi-FI" sz="3600" dirty="0" err="1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practise</a:t>
            </a:r>
            <a:endParaRPr lang="fi-FI" sz="3600" dirty="0">
              <a:solidFill>
                <a:schemeClr val="bg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endParaRPr lang="fi-FI" sz="3600" dirty="0">
              <a:solidFill>
                <a:schemeClr val="bg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ransition spd="med">
    <p:circl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71CCB-3134-4921-B66F-48684EDCE592}" type="slidenum">
              <a:rPr lang="fi-FI" smtClean="0"/>
              <a:pPr/>
              <a:t>20</a:t>
            </a:fld>
            <a:endParaRPr lang="fi-FI"/>
          </a:p>
        </p:txBody>
      </p:sp>
      <p:pic>
        <p:nvPicPr>
          <p:cNvPr id="3074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292080" cy="3359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kstikehys 4"/>
          <p:cNvSpPr txBox="1"/>
          <p:nvPr/>
        </p:nvSpPr>
        <p:spPr>
          <a:xfrm>
            <a:off x="0" y="1529497"/>
            <a:ext cx="52920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i-FI" sz="2000" err="1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OneCoin.eu</a:t>
            </a:r>
            <a:r>
              <a:rPr lang="fi-FI" sz="200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is for people who are intrested in currency and it is very informative site.</a:t>
            </a:r>
          </a:p>
          <a:p>
            <a:pPr algn="ctr"/>
            <a:r>
              <a:rPr lang="fi-FI" sz="200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</a:p>
          <a:p>
            <a:pPr algn="ctr"/>
            <a:r>
              <a:rPr lang="fi-FI" sz="200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OneCoin is a cryptocurrency.</a:t>
            </a:r>
            <a:endParaRPr lang="fi-FI" dirty="0"/>
          </a:p>
        </p:txBody>
      </p:sp>
      <p:pic>
        <p:nvPicPr>
          <p:cNvPr id="7" name="Kuva 6" descr="270000000.jpg">
            <a:hlinkClick r:id="rId4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635896" y="3068960"/>
            <a:ext cx="5508104" cy="3188144"/>
          </a:xfrm>
          <a:prstGeom prst="rect">
            <a:avLst/>
          </a:prstGeom>
        </p:spPr>
      </p:pic>
      <p:sp>
        <p:nvSpPr>
          <p:cNvPr id="6" name="Tekstikehys 5"/>
          <p:cNvSpPr txBox="1"/>
          <p:nvPr/>
        </p:nvSpPr>
        <p:spPr>
          <a:xfrm>
            <a:off x="3635896" y="5961474"/>
            <a:ext cx="5508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i-FI" sz="2000" err="1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OneLife.eu</a:t>
            </a:r>
            <a:r>
              <a:rPr lang="fi-FI" sz="200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is a site for members.</a:t>
            </a:r>
          </a:p>
          <a:p>
            <a:pPr algn="ctr"/>
            <a:r>
              <a:rPr lang="fi-FI" sz="200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OneLife is a networking company.</a:t>
            </a:r>
            <a:endParaRPr lang="fi-FI" dirty="0">
              <a:solidFill>
                <a:srgbClr val="444F4F"/>
              </a:solidFill>
            </a:endParaRP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71CCB-3134-4921-B66F-48684EDCE592}" type="slidenum">
              <a:rPr lang="fi-FI" smtClean="0"/>
              <a:pPr/>
              <a:t>21</a:t>
            </a:fld>
            <a:endParaRPr lang="fi-FI"/>
          </a:p>
        </p:txBody>
      </p:sp>
      <p:sp>
        <p:nvSpPr>
          <p:cNvPr id="40" name="Otsikko 1"/>
          <p:cNvSpPr txBox="1">
            <a:spLocks/>
          </p:cNvSpPr>
          <p:nvPr/>
        </p:nvSpPr>
        <p:spPr>
          <a:xfrm>
            <a:off x="1043608" y="2276872"/>
            <a:ext cx="2304256" cy="792088"/>
          </a:xfrm>
          <a:prstGeom prst="rect">
            <a:avLst/>
          </a:prstGeom>
          <a:noFill/>
          <a:effectLst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</a:pPr>
            <a:r>
              <a:rPr lang="fi-FI" sz="4400" dirty="0" err="1">
                <a:solidFill>
                  <a:srgbClr val="271F6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OneLife</a:t>
            </a:r>
            <a:endParaRPr lang="fi-FI" sz="4400" noProof="0" dirty="0">
              <a:solidFill>
                <a:srgbClr val="271F66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4" name="Suorakulmio 33"/>
          <p:cNvSpPr/>
          <p:nvPr/>
        </p:nvSpPr>
        <p:spPr>
          <a:xfrm>
            <a:off x="611560" y="4021321"/>
            <a:ext cx="7848872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fi-FI" sz="2000">
                <a:solidFill>
                  <a:srgbClr val="271F6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Independent Marketing  Associate = IMA’s earn commissions by selling educational packages to persons that they refer, building teams. </a:t>
            </a:r>
          </a:p>
          <a:p>
            <a:pPr algn="just">
              <a:defRPr/>
            </a:pPr>
            <a:endParaRPr lang="fi-FI" sz="2000">
              <a:solidFill>
                <a:srgbClr val="271F66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just">
              <a:defRPr/>
            </a:pPr>
            <a:r>
              <a:rPr lang="fi-FI" sz="2000">
                <a:solidFill>
                  <a:srgbClr val="271F6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IMA’s will also earn commissions by referring Mobile App Builder (MAP.) and other apps that will improve the usability. </a:t>
            </a:r>
            <a:endParaRPr lang="fi-FI" sz="2000" dirty="0">
              <a:solidFill>
                <a:srgbClr val="271F66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endParaRPr lang="fi-FI" dirty="0"/>
          </a:p>
        </p:txBody>
      </p:sp>
      <p:pic>
        <p:nvPicPr>
          <p:cNvPr id="35" name="Kuva 34" descr="leaves-124597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23928" y="3750"/>
            <a:ext cx="5220072" cy="3471347"/>
          </a:xfrm>
          <a:prstGeom prst="rect">
            <a:avLst/>
          </a:prstGeom>
        </p:spPr>
      </p:pic>
    </p:spTree>
  </p:cSld>
  <p:clrMapOvr>
    <a:masterClrMapping/>
  </p:clrMapOvr>
  <p:transition spd="med">
    <p:circl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Kuva 27" descr="california-106943.jpg"/>
          <p:cNvPicPr>
            <a:picLocks noChangeAspect="1"/>
          </p:cNvPicPr>
          <p:nvPr/>
        </p:nvPicPr>
        <p:blipFill>
          <a:blip r:embed="rId2" cstate="print">
            <a:lum bright="-8000"/>
          </a:blip>
          <a:srcRect/>
          <a:stretch>
            <a:fillRect/>
          </a:stretch>
        </p:blipFill>
        <p:spPr>
          <a:xfrm>
            <a:off x="0" y="0"/>
            <a:ext cx="9144000" cy="2204864"/>
          </a:xfrm>
          <a:prstGeom prst="rect">
            <a:avLst/>
          </a:prstGeom>
        </p:spPr>
      </p:pic>
      <p:pic>
        <p:nvPicPr>
          <p:cNvPr id="30" name="Kuva 29" descr="LogoOL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36296" y="0"/>
            <a:ext cx="1907704" cy="605179"/>
          </a:xfrm>
          <a:prstGeom prst="rect">
            <a:avLst/>
          </a:prstGeom>
        </p:spPr>
      </p:pic>
      <p:graphicFrame>
        <p:nvGraphicFramePr>
          <p:cNvPr id="11" name="Taulukko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9624931"/>
              </p:ext>
            </p:extLst>
          </p:nvPr>
        </p:nvGraphicFramePr>
        <p:xfrm>
          <a:off x="1475656" y="2220365"/>
          <a:ext cx="6840760" cy="41923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01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061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981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i-FI" dirty="0"/>
                        <a:t>PACKAGE</a:t>
                      </a:r>
                    </a:p>
                  </a:txBody>
                  <a:tcPr>
                    <a:solidFill>
                      <a:srgbClr val="271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dirty="0"/>
                        <a:t>CONTENT</a:t>
                      </a:r>
                    </a:p>
                  </a:txBody>
                  <a:tcPr>
                    <a:solidFill>
                      <a:srgbClr val="271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dirty="0"/>
                        <a:t>PRICE</a:t>
                      </a:r>
                    </a:p>
                  </a:txBody>
                  <a:tcPr>
                    <a:solidFill>
                      <a:srgbClr val="271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dirty="0"/>
                        <a:t>BV</a:t>
                      </a:r>
                    </a:p>
                  </a:txBody>
                  <a:tcPr>
                    <a:solidFill>
                      <a:srgbClr val="C5332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dirty="0"/>
                        <a:t>#TOKENS</a:t>
                      </a:r>
                    </a:p>
                  </a:txBody>
                  <a:tcPr>
                    <a:solidFill>
                      <a:srgbClr val="C5332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/>
                        <a:t>SPLITS</a:t>
                      </a:r>
                      <a:endParaRPr lang="fi-FI" dirty="0"/>
                    </a:p>
                  </a:txBody>
                  <a:tcPr>
                    <a:solidFill>
                      <a:srgbClr val="271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311">
                <a:tc>
                  <a:txBody>
                    <a:bodyPr/>
                    <a:lstStyle/>
                    <a:p>
                      <a:pPr algn="ctr"/>
                      <a:r>
                        <a:rPr lang="fi-FI" sz="1400" dirty="0" err="1"/>
                        <a:t>Starter</a:t>
                      </a:r>
                      <a:endParaRPr lang="fi-FI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400" dirty="0" err="1"/>
                        <a:t>OneAcademy</a:t>
                      </a:r>
                      <a:r>
                        <a:rPr lang="fi-FI" sz="1400" dirty="0"/>
                        <a:t> </a:t>
                      </a:r>
                      <a:r>
                        <a:rPr lang="fi-FI" sz="1400" dirty="0" err="1"/>
                        <a:t>level</a:t>
                      </a:r>
                      <a:r>
                        <a:rPr lang="fi-FI" sz="1400" dirty="0"/>
                        <a:t> 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110</a:t>
                      </a:r>
                      <a:r>
                        <a:rPr lang="fi-FI" sz="1400" baseline="0" dirty="0"/>
                        <a:t> €</a:t>
                      </a:r>
                      <a:endParaRPr lang="fi-FI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110</a:t>
                      </a: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800</a:t>
                      </a: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4311">
                <a:tc>
                  <a:txBody>
                    <a:bodyPr/>
                    <a:lstStyle/>
                    <a:p>
                      <a:pPr algn="ctr"/>
                      <a:r>
                        <a:rPr lang="fi-FI" sz="1400" dirty="0" err="1"/>
                        <a:t>Trader</a:t>
                      </a:r>
                      <a:endParaRPr lang="fi-FI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400" dirty="0" err="1"/>
                        <a:t>OneAcademy</a:t>
                      </a:r>
                      <a:r>
                        <a:rPr lang="fi-FI" sz="1400" dirty="0"/>
                        <a:t> </a:t>
                      </a:r>
                      <a:r>
                        <a:rPr lang="fi-FI" sz="1400" dirty="0" err="1"/>
                        <a:t>level</a:t>
                      </a:r>
                      <a:r>
                        <a:rPr lang="fi-FI" sz="1400" dirty="0"/>
                        <a:t> 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550 €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550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4 000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4311">
                <a:tc>
                  <a:txBody>
                    <a:bodyPr/>
                    <a:lstStyle/>
                    <a:p>
                      <a:pPr algn="ctr"/>
                      <a:r>
                        <a:rPr lang="fi-FI" sz="1400" dirty="0" err="1"/>
                        <a:t>ProTrader</a:t>
                      </a:r>
                      <a:endParaRPr lang="fi-FI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400" dirty="0" err="1"/>
                        <a:t>OneAcademy</a:t>
                      </a:r>
                      <a:r>
                        <a:rPr lang="fi-FI" sz="1400" dirty="0"/>
                        <a:t> </a:t>
                      </a:r>
                      <a:r>
                        <a:rPr lang="fi-FI" sz="1400" dirty="0" err="1"/>
                        <a:t>level</a:t>
                      </a:r>
                      <a:r>
                        <a:rPr lang="fi-FI" sz="1400" dirty="0"/>
                        <a:t> 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1 100 €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1 100</a:t>
                      </a: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8 000</a:t>
                      </a: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4311">
                <a:tc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TycoonTrader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OneAcademy level 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5 500 €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5 500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81 818 (limited offer)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2 (3)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04311">
                <a:tc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PremiumTrader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OneAcademy level 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13 750 €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13 750</a:t>
                      </a: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120 000</a:t>
                      </a: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2 (3)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04311">
                <a:tc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Initial Launch Pack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OneAcademy level 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55 555 €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55 555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500 000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4 (5)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04311">
                <a:tc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Rookie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400" dirty="0"/>
                        <a:t>E-book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400" dirty="0"/>
                        <a:t>0 €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400" dirty="0"/>
                        <a:t>0</a:t>
                      </a: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400" dirty="0"/>
                        <a:t>0</a:t>
                      </a: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-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4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71CCB-3134-4921-B66F-48684EDCE592}" type="slidenum">
              <a:rPr lang="fi-FI" smtClean="0"/>
              <a:pPr/>
              <a:t>22</a:t>
            </a:fld>
            <a:endParaRPr lang="fi-FI"/>
          </a:p>
        </p:txBody>
      </p:sp>
      <p:pic>
        <p:nvPicPr>
          <p:cNvPr id="19" name="Picture 2" descr="https://www.onelife.eu/uploads/media/default/0001/01/thumb_18_default_medium.pn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" y="5978942"/>
            <a:ext cx="792088" cy="461171"/>
          </a:xfrm>
          <a:prstGeom prst="rect">
            <a:avLst/>
          </a:prstGeom>
          <a:noFill/>
        </p:spPr>
      </p:pic>
      <p:pic>
        <p:nvPicPr>
          <p:cNvPr id="20" name="Picture 4" descr="https://www.onelife.eu/uploads/media/default/0001/01/thumb_19_default_medium.png">
            <a:hlinkClick r:id="rId4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5658" y="2570137"/>
            <a:ext cx="792088" cy="461171"/>
          </a:xfrm>
          <a:prstGeom prst="rect">
            <a:avLst/>
          </a:prstGeom>
          <a:noFill/>
        </p:spPr>
      </p:pic>
      <p:pic>
        <p:nvPicPr>
          <p:cNvPr id="21" name="Picture 2" descr="https://www.onelife.eu/uploads/media/default/0001/01/thumb_20_default_medium.png">
            <a:hlinkClick r:id="rId4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27584" y="3132561"/>
            <a:ext cx="792088" cy="461171"/>
          </a:xfrm>
          <a:prstGeom prst="rect">
            <a:avLst/>
          </a:prstGeom>
          <a:noFill/>
        </p:spPr>
      </p:pic>
      <p:pic>
        <p:nvPicPr>
          <p:cNvPr id="22" name="Picture 6" descr="https://www.onelife.eu/uploads/media/default/0001/01/thumb_21_default_medium.png">
            <a:hlinkClick r:id="rId4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15658" y="3662755"/>
            <a:ext cx="792088" cy="461171"/>
          </a:xfrm>
          <a:prstGeom prst="rect">
            <a:avLst/>
          </a:prstGeom>
          <a:noFill/>
        </p:spPr>
      </p:pic>
      <p:pic>
        <p:nvPicPr>
          <p:cNvPr id="24" name="Picture 10" descr="https://www.onelife.eu/uploads/media/default/0001/01/thumb_23_default_medium.png">
            <a:hlinkClick r:id="rId4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27584" y="4294202"/>
            <a:ext cx="792088" cy="461171"/>
          </a:xfrm>
          <a:prstGeom prst="rect">
            <a:avLst/>
          </a:prstGeom>
          <a:noFill/>
        </p:spPr>
      </p:pic>
      <p:pic>
        <p:nvPicPr>
          <p:cNvPr id="26" name="Picture 14" descr="https://www.onelife.eu/uploads/media/default/0001/01/thumb_24_default_medium.png">
            <a:hlinkClick r:id="rId4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15658" y="4900332"/>
            <a:ext cx="792088" cy="461171"/>
          </a:xfrm>
          <a:prstGeom prst="rect">
            <a:avLst/>
          </a:prstGeom>
          <a:noFill/>
        </p:spPr>
      </p:pic>
      <p:sp>
        <p:nvSpPr>
          <p:cNvPr id="17" name="Tekstikehys 16"/>
          <p:cNvSpPr txBox="1"/>
          <p:nvPr/>
        </p:nvSpPr>
        <p:spPr>
          <a:xfrm>
            <a:off x="4067944" y="1239222"/>
            <a:ext cx="34563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16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+ 30 €  </a:t>
            </a:r>
            <a:r>
              <a:rPr lang="fi-FI" sz="1600" dirty="0" err="1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registration</a:t>
            </a:r>
            <a:r>
              <a:rPr lang="fi-FI" sz="16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fi-FI" sz="1600" dirty="0" err="1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fee</a:t>
            </a:r>
            <a:r>
              <a:rPr lang="fi-FI" sz="16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,</a:t>
            </a:r>
          </a:p>
          <a:p>
            <a:r>
              <a:rPr lang="fi-FI" sz="16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only one time / position </a:t>
            </a:r>
            <a:endParaRPr lang="fi-FI" sz="1600" dirty="0">
              <a:solidFill>
                <a:schemeClr val="bg1"/>
              </a:solidFill>
            </a:endParaRPr>
          </a:p>
        </p:txBody>
      </p:sp>
      <p:sp>
        <p:nvSpPr>
          <p:cNvPr id="18" name="Otsikko 1"/>
          <p:cNvSpPr txBox="1">
            <a:spLocks/>
          </p:cNvSpPr>
          <p:nvPr/>
        </p:nvSpPr>
        <p:spPr>
          <a:xfrm>
            <a:off x="107504" y="116632"/>
            <a:ext cx="5184576" cy="792088"/>
          </a:xfrm>
          <a:prstGeom prst="rect">
            <a:avLst/>
          </a:prstGeom>
          <a:noFill/>
          <a:effectLst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</a:pPr>
            <a:r>
              <a:rPr lang="fi-FI" sz="4400" dirty="0" err="1">
                <a:solidFill>
                  <a:srgbClr val="E0C06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Product</a:t>
            </a:r>
            <a:r>
              <a:rPr lang="fi-FI" sz="4400" dirty="0">
                <a:solidFill>
                  <a:srgbClr val="E0C06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fi-FI" sz="4400" dirty="0" err="1">
                <a:solidFill>
                  <a:srgbClr val="E0C06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packages</a:t>
            </a:r>
            <a:endParaRPr lang="fi-FI" sz="4400" dirty="0">
              <a:solidFill>
                <a:srgbClr val="E0C066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1026" name="Picture 2" descr="Image result for initial launch pack">
            <a:extLst>
              <a:ext uri="{FF2B5EF4-FFF2-40B4-BE49-F238E27FC236}">
                <a16:creationId xmlns:a16="http://schemas.microsoft.com/office/drawing/2014/main" id="{65869976-C15F-47AB-8A63-A3843B745F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336" y="5430526"/>
            <a:ext cx="592583" cy="479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Kuva 24" descr="dollar-exchange-rate-544949_1920.jpg"/>
          <p:cNvPicPr>
            <a:picLocks noChangeAspect="1"/>
          </p:cNvPicPr>
          <p:nvPr/>
        </p:nvPicPr>
        <p:blipFill>
          <a:blip r:embed="rId2" cstate="print">
            <a:lum bright="-53000" contrast="-53000"/>
          </a:blip>
          <a:srcRect r="3904"/>
          <a:stretch>
            <a:fillRect/>
          </a:stretch>
        </p:blipFill>
        <p:spPr>
          <a:xfrm>
            <a:off x="-180528" y="0"/>
            <a:ext cx="9324528" cy="6858000"/>
          </a:xfrm>
          <a:prstGeom prst="rect">
            <a:avLst/>
          </a:prstGeom>
        </p:spPr>
      </p:pic>
      <p:sp>
        <p:nvSpPr>
          <p:cNvPr id="37" name="Suorakulmio 36"/>
          <p:cNvSpPr/>
          <p:nvPr/>
        </p:nvSpPr>
        <p:spPr>
          <a:xfrm>
            <a:off x="6156176" y="2780928"/>
            <a:ext cx="2520280" cy="35283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2"/>
          </p:nvPr>
        </p:nvSpPr>
        <p:spPr>
          <a:xfrm>
            <a:off x="6085656" y="5807670"/>
            <a:ext cx="2133600" cy="365125"/>
          </a:xfrm>
        </p:spPr>
        <p:txBody>
          <a:bodyPr/>
          <a:lstStyle/>
          <a:p>
            <a:fld id="{30D71CCB-3134-4921-B66F-48684EDCE592}" type="slidenum">
              <a:rPr lang="fi-FI" smtClean="0"/>
              <a:pPr/>
              <a:t>23</a:t>
            </a:fld>
            <a:endParaRPr lang="fi-FI"/>
          </a:p>
        </p:txBody>
      </p:sp>
      <p:pic>
        <p:nvPicPr>
          <p:cNvPr id="18" name="Picture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6176" y="4941109"/>
            <a:ext cx="1320799" cy="990599"/>
          </a:xfrm>
          <a:prstGeom prst="rect">
            <a:avLst/>
          </a:prstGeom>
          <a:noFill/>
        </p:spPr>
      </p:pic>
      <p:pic>
        <p:nvPicPr>
          <p:cNvPr id="19" name="Picture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6176" y="4005064"/>
            <a:ext cx="1320799" cy="990599"/>
          </a:xfrm>
          <a:prstGeom prst="rect">
            <a:avLst/>
          </a:prstGeom>
          <a:noFill/>
        </p:spPr>
      </p:pic>
      <p:pic>
        <p:nvPicPr>
          <p:cNvPr id="20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6176" y="3135055"/>
            <a:ext cx="1320799" cy="990599"/>
          </a:xfrm>
          <a:prstGeom prst="rect">
            <a:avLst/>
          </a:prstGeom>
          <a:noFill/>
        </p:spPr>
      </p:pic>
      <p:pic>
        <p:nvPicPr>
          <p:cNvPr id="21" name="Pictur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12360" y="3573016"/>
            <a:ext cx="629207" cy="629207"/>
          </a:xfrm>
          <a:prstGeom prst="rect">
            <a:avLst/>
          </a:prstGeom>
        </p:spPr>
      </p:pic>
      <p:sp>
        <p:nvSpPr>
          <p:cNvPr id="22" name="TextBox 4"/>
          <p:cNvSpPr txBox="1"/>
          <p:nvPr/>
        </p:nvSpPr>
        <p:spPr>
          <a:xfrm>
            <a:off x="6228184" y="2924944"/>
            <a:ext cx="110959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b="1" dirty="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OneToken</a:t>
            </a:r>
            <a:r>
              <a:rPr lang="de-DE" sz="1400" b="1" dirty="0">
                <a:solidFill>
                  <a:schemeClr val="bg1">
                    <a:lumMod val="9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7524328" y="2924944"/>
            <a:ext cx="9813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b="1" dirty="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OneCoins</a:t>
            </a:r>
          </a:p>
        </p:txBody>
      </p:sp>
      <p:sp>
        <p:nvSpPr>
          <p:cNvPr id="28" name="Isosceles Triangle 20"/>
          <p:cNvSpPr/>
          <p:nvPr/>
        </p:nvSpPr>
        <p:spPr>
          <a:xfrm rot="5400000">
            <a:off x="6586187" y="4367141"/>
            <a:ext cx="1948290" cy="360040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9" name="Picture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12360" y="3789040"/>
            <a:ext cx="629207" cy="629207"/>
          </a:xfrm>
          <a:prstGeom prst="rect">
            <a:avLst/>
          </a:prstGeom>
        </p:spPr>
      </p:pic>
      <p:pic>
        <p:nvPicPr>
          <p:cNvPr id="30" name="Picture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12360" y="4005064"/>
            <a:ext cx="629207" cy="629207"/>
          </a:xfrm>
          <a:prstGeom prst="rect">
            <a:avLst/>
          </a:prstGeom>
        </p:spPr>
      </p:pic>
      <p:pic>
        <p:nvPicPr>
          <p:cNvPr id="31" name="Picture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12360" y="4221088"/>
            <a:ext cx="629207" cy="629207"/>
          </a:xfrm>
          <a:prstGeom prst="rect">
            <a:avLst/>
          </a:prstGeom>
        </p:spPr>
      </p:pic>
      <p:pic>
        <p:nvPicPr>
          <p:cNvPr id="32" name="Picture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12360" y="4509120"/>
            <a:ext cx="629207" cy="629207"/>
          </a:xfrm>
          <a:prstGeom prst="rect">
            <a:avLst/>
          </a:prstGeom>
        </p:spPr>
      </p:pic>
      <p:pic>
        <p:nvPicPr>
          <p:cNvPr id="33" name="Picture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12360" y="4941168"/>
            <a:ext cx="629207" cy="629207"/>
          </a:xfrm>
          <a:prstGeom prst="rect">
            <a:avLst/>
          </a:prstGeom>
        </p:spPr>
      </p:pic>
      <p:sp>
        <p:nvSpPr>
          <p:cNvPr id="24" name="Tekstikehys 23"/>
          <p:cNvSpPr txBox="1"/>
          <p:nvPr/>
        </p:nvSpPr>
        <p:spPr>
          <a:xfrm>
            <a:off x="179512" y="1488841"/>
            <a:ext cx="7920880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2000" dirty="0" err="1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You</a:t>
            </a:r>
            <a:r>
              <a:rPr lang="fi-FI" sz="2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fi-FI" sz="2000" dirty="0" err="1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can</a:t>
            </a:r>
            <a:r>
              <a:rPr lang="fi-FI" sz="2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join </a:t>
            </a:r>
            <a:r>
              <a:rPr lang="fi-FI" sz="2000" dirty="0" err="1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only</a:t>
            </a:r>
            <a:r>
              <a:rPr lang="fi-FI" sz="2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fi-FI" sz="2000" dirty="0" err="1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by</a:t>
            </a:r>
            <a:r>
              <a:rPr lang="fi-FI" sz="2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fi-FI" sz="2000" dirty="0" err="1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referee</a:t>
            </a:r>
            <a:r>
              <a:rPr lang="fi-FI" sz="2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, </a:t>
            </a:r>
            <a:r>
              <a:rPr lang="fi-FI" sz="2000" dirty="0" err="1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sponsor</a:t>
            </a:r>
            <a:r>
              <a:rPr lang="fi-FI" sz="2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</a:p>
          <a:p>
            <a:endParaRPr lang="fi-FI" sz="2000" dirty="0">
              <a:solidFill>
                <a:schemeClr val="bg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r>
              <a:rPr lang="fi-FI" sz="2000" dirty="0" err="1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You</a:t>
            </a:r>
            <a:r>
              <a:rPr lang="fi-FI" sz="2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fi-FI" sz="2000" err="1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buy</a:t>
            </a:r>
            <a:r>
              <a:rPr lang="fi-FI" sz="200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education </a:t>
            </a:r>
            <a:r>
              <a:rPr lang="fi-FI" sz="2000" dirty="0" err="1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package</a:t>
            </a:r>
            <a:r>
              <a:rPr lang="fi-FI" sz="2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and </a:t>
            </a:r>
            <a:r>
              <a:rPr lang="fi-FI" sz="2000" dirty="0" err="1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you</a:t>
            </a:r>
            <a:r>
              <a:rPr lang="fi-FI" sz="2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fi-FI" sz="2000" dirty="0" err="1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will</a:t>
            </a:r>
            <a:r>
              <a:rPr lang="fi-FI" sz="2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fi-FI" sz="2000" dirty="0" err="1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get</a:t>
            </a:r>
            <a:r>
              <a:rPr lang="fi-FI" sz="2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fi-FI" sz="2000" err="1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tokens</a:t>
            </a:r>
            <a:r>
              <a:rPr lang="fi-FI" sz="200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as a give aways.</a:t>
            </a:r>
            <a:endParaRPr lang="fi-FI" sz="2000" dirty="0">
              <a:solidFill>
                <a:schemeClr val="bg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r>
              <a:rPr lang="fi-FI" sz="2000" dirty="0" err="1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You</a:t>
            </a:r>
            <a:r>
              <a:rPr lang="fi-FI" sz="2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fi-FI" sz="2000" dirty="0" err="1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can</a:t>
            </a:r>
            <a:r>
              <a:rPr lang="fi-FI" sz="2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fi-FI" sz="2000" dirty="0" err="1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study</a:t>
            </a:r>
            <a:r>
              <a:rPr lang="fi-FI" sz="2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at </a:t>
            </a:r>
            <a:r>
              <a:rPr lang="fi-FI" sz="2000" dirty="0" err="1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your</a:t>
            </a:r>
            <a:r>
              <a:rPr lang="fi-FI" sz="2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fi-FI" sz="2000" dirty="0" err="1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own</a:t>
            </a:r>
            <a:r>
              <a:rPr lang="fi-FI" sz="2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fi-FI" sz="2000" dirty="0" err="1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pace</a:t>
            </a:r>
            <a:r>
              <a:rPr lang="fi-FI" sz="2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</a:p>
          <a:p>
            <a:endParaRPr lang="fi-FI" sz="2000" dirty="0">
              <a:solidFill>
                <a:schemeClr val="bg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r>
              <a:rPr lang="fi-FI" sz="200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Change </a:t>
            </a:r>
            <a:r>
              <a:rPr lang="fi-FI" sz="2000" dirty="0" err="1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your</a:t>
            </a:r>
            <a:r>
              <a:rPr lang="fi-FI" sz="2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fi-FI" sz="2000" dirty="0" err="1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tokens</a:t>
            </a:r>
            <a:r>
              <a:rPr lang="fi-FI" sz="2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to </a:t>
            </a:r>
            <a:r>
              <a:rPr lang="fi-FI" sz="2000" dirty="0" err="1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OneCoins</a:t>
            </a:r>
            <a:r>
              <a:rPr lang="fi-FI" sz="2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, </a:t>
            </a:r>
            <a:r>
              <a:rPr lang="fi-FI" sz="2000" dirty="0" err="1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if</a:t>
            </a:r>
            <a:r>
              <a:rPr lang="fi-FI" sz="2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fi-FI" sz="2000" dirty="0" err="1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you</a:t>
            </a:r>
            <a:r>
              <a:rPr lang="fi-FI" sz="2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fi-FI" sz="2000" dirty="0" err="1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like</a:t>
            </a:r>
            <a:r>
              <a:rPr lang="fi-FI" sz="2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</a:p>
          <a:p>
            <a:endParaRPr lang="fi-FI" sz="2000" dirty="0">
              <a:solidFill>
                <a:schemeClr val="bg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r>
              <a:rPr lang="fi-FI" sz="2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EITHER</a:t>
            </a:r>
          </a:p>
          <a:p>
            <a:r>
              <a:rPr lang="fi-FI" sz="2000" dirty="0" err="1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Wait</a:t>
            </a:r>
            <a:r>
              <a:rPr lang="fi-FI" sz="2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fi-FI" sz="2000" dirty="0" err="1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possible</a:t>
            </a:r>
            <a:r>
              <a:rPr lang="fi-FI" sz="2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fi-FI" sz="2000" dirty="0" err="1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increase</a:t>
            </a:r>
            <a:r>
              <a:rPr lang="fi-FI" sz="2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in </a:t>
            </a:r>
            <a:r>
              <a:rPr lang="fi-FI" sz="2000" dirty="0" err="1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value</a:t>
            </a:r>
            <a:r>
              <a:rPr lang="fi-FI" sz="2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  <a:br>
              <a:rPr lang="fi-FI" sz="2000" dirty="0"/>
            </a:br>
            <a:endParaRPr lang="fi-FI" sz="2000" dirty="0">
              <a:solidFill>
                <a:schemeClr val="bg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r>
              <a:rPr lang="fi-FI" sz="2000" b="1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OR</a:t>
            </a:r>
            <a:endParaRPr lang="fi-FI" sz="2000" dirty="0">
              <a:solidFill>
                <a:schemeClr val="bg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r>
              <a:rPr lang="fi-FI" sz="2000" dirty="0" err="1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Wait</a:t>
            </a:r>
            <a:r>
              <a:rPr lang="fi-FI" sz="2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fi-FI" sz="2000" dirty="0" err="1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possible</a:t>
            </a:r>
            <a:r>
              <a:rPr lang="fi-FI" sz="2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fi-FI" sz="2000" dirty="0" err="1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increase</a:t>
            </a:r>
            <a:r>
              <a:rPr lang="fi-FI" sz="2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in </a:t>
            </a:r>
            <a:r>
              <a:rPr lang="fi-FI" sz="2000" dirty="0" err="1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value</a:t>
            </a:r>
            <a:r>
              <a:rPr lang="fi-FI" sz="2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AND </a:t>
            </a:r>
          </a:p>
          <a:p>
            <a:r>
              <a:rPr lang="fi-FI" sz="2000" dirty="0" err="1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be</a:t>
            </a:r>
            <a:r>
              <a:rPr lang="fi-FI" sz="2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a </a:t>
            </a:r>
            <a:r>
              <a:rPr lang="fi-FI" sz="2000" dirty="0" err="1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referee</a:t>
            </a:r>
            <a:r>
              <a:rPr lang="fi-FI" sz="2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</a:p>
          <a:p>
            <a:endParaRPr lang="fi-FI" sz="2000" dirty="0">
              <a:solidFill>
                <a:schemeClr val="bg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r>
              <a:rPr lang="fi-FI" sz="2000" dirty="0" err="1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Build</a:t>
            </a:r>
            <a:r>
              <a:rPr lang="fi-FI" sz="2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fi-FI" sz="2000" dirty="0" err="1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your</a:t>
            </a:r>
            <a:r>
              <a:rPr lang="fi-FI" sz="2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fi-FI" sz="2000" dirty="0" err="1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team</a:t>
            </a:r>
            <a:r>
              <a:rPr lang="fi-FI" sz="2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fi-FI" sz="2000" dirty="0" err="1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together</a:t>
            </a:r>
            <a:r>
              <a:rPr lang="fi-FI" sz="2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</a:p>
          <a:p>
            <a:endParaRPr lang="fi-FI" sz="2000" dirty="0">
              <a:solidFill>
                <a:schemeClr val="bg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endParaRPr lang="fi-FI" sz="2000" dirty="0">
              <a:solidFill>
                <a:srgbClr val="444F4F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6" name="Otsikko 1"/>
          <p:cNvSpPr txBox="1">
            <a:spLocks/>
          </p:cNvSpPr>
          <p:nvPr/>
        </p:nvSpPr>
        <p:spPr>
          <a:xfrm>
            <a:off x="-180528" y="476672"/>
            <a:ext cx="9324528" cy="792088"/>
          </a:xfrm>
          <a:prstGeom prst="rect">
            <a:avLst/>
          </a:prstGeom>
          <a:noFill/>
          <a:effectLst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fi-FI" sz="4400" noProof="0" dirty="0" err="1">
                <a:solidFill>
                  <a:srgbClr val="E0C06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How</a:t>
            </a:r>
            <a:r>
              <a:rPr lang="fi-FI" sz="4400" noProof="0" dirty="0">
                <a:solidFill>
                  <a:srgbClr val="E0C06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fi-FI" sz="4400" noProof="0" dirty="0" err="1">
                <a:solidFill>
                  <a:srgbClr val="E0C06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can</a:t>
            </a:r>
            <a:r>
              <a:rPr lang="fi-FI" sz="4400" noProof="0" dirty="0">
                <a:solidFill>
                  <a:srgbClr val="E0C06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I </a:t>
            </a:r>
            <a:r>
              <a:rPr lang="fi-FI" sz="4400" noProof="0" dirty="0" err="1">
                <a:solidFill>
                  <a:srgbClr val="E0C06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mak</a:t>
            </a:r>
            <a:r>
              <a:rPr lang="fi-FI" sz="4400" dirty="0">
                <a:solidFill>
                  <a:srgbClr val="E0C06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 money</a:t>
            </a:r>
            <a:endParaRPr lang="fi-FI" sz="4400" noProof="0" dirty="0">
              <a:solidFill>
                <a:srgbClr val="E0C066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Kuva 36" descr="hot-air-balloons-43933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0" y="0"/>
            <a:ext cx="9144000" cy="3024336"/>
          </a:xfrm>
          <a:prstGeom prst="rect">
            <a:avLst/>
          </a:prstGeom>
        </p:spPr>
      </p:pic>
      <p:sp>
        <p:nvSpPr>
          <p:cNvPr id="35" name="Dian numeron paikkamerkki 3"/>
          <p:cNvSpPr>
            <a:spLocks noGrp="1"/>
          </p:cNvSpPr>
          <p:nvPr>
            <p:ph type="sldNum" sz="quarter" idx="12"/>
          </p:nvPr>
        </p:nvSpPr>
        <p:spPr>
          <a:xfrm>
            <a:off x="6705600" y="6508750"/>
            <a:ext cx="2133600" cy="365125"/>
          </a:xfrm>
        </p:spPr>
        <p:txBody>
          <a:bodyPr/>
          <a:lstStyle/>
          <a:p>
            <a:fld id="{30D71CCB-3134-4921-B66F-48684EDCE592}" type="slidenum">
              <a:rPr lang="fi-FI" smtClean="0"/>
              <a:pPr/>
              <a:t>24</a:t>
            </a:fld>
            <a:endParaRPr lang="fi-FI"/>
          </a:p>
        </p:txBody>
      </p:sp>
      <p:sp>
        <p:nvSpPr>
          <p:cNvPr id="36" name="Rectangle 3"/>
          <p:cNvSpPr/>
          <p:nvPr/>
        </p:nvSpPr>
        <p:spPr>
          <a:xfrm>
            <a:off x="529988" y="2830922"/>
            <a:ext cx="2688479" cy="1168038"/>
          </a:xfrm>
          <a:prstGeom prst="rect">
            <a:avLst/>
          </a:prstGeom>
          <a:solidFill>
            <a:srgbClr val="271F66">
              <a:alpha val="80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Box 14"/>
          <p:cNvSpPr txBox="1"/>
          <p:nvPr/>
        </p:nvSpPr>
        <p:spPr>
          <a:xfrm>
            <a:off x="1347672" y="3512175"/>
            <a:ext cx="10531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b="1" dirty="0">
                <a:solidFill>
                  <a:schemeClr val="bg1"/>
                </a:solidFill>
              </a:rPr>
              <a:t>Direct Sales</a:t>
            </a:r>
          </a:p>
        </p:txBody>
      </p:sp>
      <p:pic>
        <p:nvPicPr>
          <p:cNvPr id="39" name="multiple25-filtered.png"/>
          <p:cNvPicPr/>
          <p:nvPr/>
        </p:nvPicPr>
        <p:blipFill>
          <a:blip r:embed="rId4" cstate="screen">
            <a:lum bright="10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22191" y="2943155"/>
            <a:ext cx="504056" cy="504056"/>
          </a:xfrm>
          <a:prstGeom prst="rect">
            <a:avLst/>
          </a:prstGeom>
          <a:ln w="25400">
            <a:miter lim="4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41" name="Rectangle 20"/>
          <p:cNvSpPr/>
          <p:nvPr/>
        </p:nvSpPr>
        <p:spPr>
          <a:xfrm>
            <a:off x="529987" y="4137968"/>
            <a:ext cx="2688479" cy="1168038"/>
          </a:xfrm>
          <a:prstGeom prst="rect">
            <a:avLst/>
          </a:prstGeom>
          <a:solidFill>
            <a:srgbClr val="271F66">
              <a:alpha val="80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21"/>
          <p:cNvSpPr/>
          <p:nvPr/>
        </p:nvSpPr>
        <p:spPr>
          <a:xfrm>
            <a:off x="529980" y="5453608"/>
            <a:ext cx="2655726" cy="1168038"/>
          </a:xfrm>
          <a:prstGeom prst="rect">
            <a:avLst/>
          </a:prstGeom>
          <a:solidFill>
            <a:srgbClr val="271F66">
              <a:alpha val="80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22"/>
          <p:cNvSpPr/>
          <p:nvPr/>
        </p:nvSpPr>
        <p:spPr>
          <a:xfrm>
            <a:off x="3425581" y="2830922"/>
            <a:ext cx="2688479" cy="1168038"/>
          </a:xfrm>
          <a:prstGeom prst="rect">
            <a:avLst/>
          </a:prstGeom>
          <a:solidFill>
            <a:srgbClr val="271F66">
              <a:alpha val="80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23"/>
          <p:cNvSpPr/>
          <p:nvPr/>
        </p:nvSpPr>
        <p:spPr>
          <a:xfrm>
            <a:off x="3425580" y="4137968"/>
            <a:ext cx="2688478" cy="1168038"/>
          </a:xfrm>
          <a:prstGeom prst="rect">
            <a:avLst/>
          </a:prstGeom>
          <a:solidFill>
            <a:srgbClr val="271F66">
              <a:alpha val="80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24"/>
          <p:cNvSpPr/>
          <p:nvPr/>
        </p:nvSpPr>
        <p:spPr>
          <a:xfrm>
            <a:off x="3383133" y="5453608"/>
            <a:ext cx="2730926" cy="1168038"/>
          </a:xfrm>
          <a:prstGeom prst="rect">
            <a:avLst/>
          </a:prstGeom>
          <a:solidFill>
            <a:srgbClr val="271F66">
              <a:alpha val="80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25"/>
          <p:cNvSpPr/>
          <p:nvPr/>
        </p:nvSpPr>
        <p:spPr>
          <a:xfrm>
            <a:off x="6321186" y="2830922"/>
            <a:ext cx="2688479" cy="1168038"/>
          </a:xfrm>
          <a:prstGeom prst="rect">
            <a:avLst/>
          </a:prstGeom>
          <a:solidFill>
            <a:srgbClr val="271F66">
              <a:alpha val="80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26"/>
          <p:cNvSpPr/>
          <p:nvPr/>
        </p:nvSpPr>
        <p:spPr>
          <a:xfrm>
            <a:off x="6321180" y="4137968"/>
            <a:ext cx="2666314" cy="1168038"/>
          </a:xfrm>
          <a:prstGeom prst="rect">
            <a:avLst/>
          </a:prstGeom>
          <a:solidFill>
            <a:srgbClr val="271F66">
              <a:alpha val="80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30"/>
          <p:cNvSpPr/>
          <p:nvPr/>
        </p:nvSpPr>
        <p:spPr>
          <a:xfrm>
            <a:off x="6308576" y="5453608"/>
            <a:ext cx="2678925" cy="1168038"/>
          </a:xfrm>
          <a:prstGeom prst="rect">
            <a:avLst/>
          </a:prstGeom>
          <a:solidFill>
            <a:srgbClr val="271F66">
              <a:alpha val="80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9" name="Picture 34" descr="appbar.transit.connection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5229" y="2964046"/>
            <a:ext cx="723900" cy="7239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50" name="man397.png"/>
          <p:cNvPicPr/>
          <p:nvPr/>
        </p:nvPicPr>
        <p:blipFill>
          <a:blip r:embed="rId6" cstate="screen">
            <a:lum bright="10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2937" y="2943155"/>
            <a:ext cx="504056" cy="504056"/>
          </a:xfrm>
          <a:prstGeom prst="rect">
            <a:avLst/>
          </a:prstGeom>
          <a:ln w="12700">
            <a:noFill/>
            <a:miter lim="4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51" name="businessman219.png"/>
          <p:cNvPicPr/>
          <p:nvPr/>
        </p:nvPicPr>
        <p:blipFill>
          <a:blip r:embed="rId7" cstate="screen">
            <a:lum bright="10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8807" y="4214172"/>
            <a:ext cx="530837" cy="530837"/>
          </a:xfrm>
          <a:prstGeom prst="rect">
            <a:avLst/>
          </a:prstGeom>
          <a:ln w="12700">
            <a:miter lim="4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52" name="airplane70.png"/>
          <p:cNvPicPr/>
          <p:nvPr/>
        </p:nvPicPr>
        <p:blipFill>
          <a:blip r:embed="rId8" cstate="screen">
            <a:lum bright="10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ltGray">
          <a:xfrm rot="351127">
            <a:off x="4512737" y="4279029"/>
            <a:ext cx="568903" cy="401121"/>
          </a:xfrm>
          <a:prstGeom prst="rect">
            <a:avLst/>
          </a:prstGeom>
          <a:ln w="12700">
            <a:miter lim="4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53" name="business155.png"/>
          <p:cNvPicPr/>
          <p:nvPr/>
        </p:nvPicPr>
        <p:blipFill>
          <a:blip r:embed="rId9" cstate="screen">
            <a:lum bright="10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3391" y="4227560"/>
            <a:ext cx="504056" cy="504056"/>
          </a:xfrm>
          <a:prstGeom prst="rect">
            <a:avLst/>
          </a:prstGeom>
          <a:ln w="12700">
            <a:miter lim="4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54" name="Picture 40" descr="appbar.share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07869" y="5436451"/>
            <a:ext cx="723900" cy="7239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7" name="TextBox 43"/>
          <p:cNvSpPr txBox="1"/>
          <p:nvPr/>
        </p:nvSpPr>
        <p:spPr>
          <a:xfrm>
            <a:off x="4129921" y="3512176"/>
            <a:ext cx="13345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b="1" dirty="0">
                <a:solidFill>
                  <a:schemeClr val="bg1"/>
                </a:solidFill>
              </a:rPr>
              <a:t>Network Bonus</a:t>
            </a:r>
          </a:p>
        </p:txBody>
      </p:sp>
      <p:sp>
        <p:nvSpPr>
          <p:cNvPr id="58" name="TextBox 44"/>
          <p:cNvSpPr txBox="1"/>
          <p:nvPr/>
        </p:nvSpPr>
        <p:spPr>
          <a:xfrm>
            <a:off x="6971121" y="3512177"/>
            <a:ext cx="13876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b="1" dirty="0">
                <a:solidFill>
                  <a:schemeClr val="bg1"/>
                </a:solidFill>
              </a:rPr>
              <a:t>Matching Bonus</a:t>
            </a:r>
          </a:p>
        </p:txBody>
      </p:sp>
      <p:sp>
        <p:nvSpPr>
          <p:cNvPr id="59" name="TextBox 45"/>
          <p:cNvSpPr txBox="1"/>
          <p:nvPr/>
        </p:nvSpPr>
        <p:spPr>
          <a:xfrm>
            <a:off x="1474973" y="4834185"/>
            <a:ext cx="7984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b="1" dirty="0">
                <a:solidFill>
                  <a:schemeClr val="bg1"/>
                </a:solidFill>
              </a:rPr>
              <a:t>Start Up</a:t>
            </a:r>
          </a:p>
        </p:txBody>
      </p:sp>
      <p:sp>
        <p:nvSpPr>
          <p:cNvPr id="60" name="TextBox 46"/>
          <p:cNvSpPr txBox="1"/>
          <p:nvPr/>
        </p:nvSpPr>
        <p:spPr>
          <a:xfrm>
            <a:off x="4206171" y="4834186"/>
            <a:ext cx="11272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b="1" dirty="0">
                <a:solidFill>
                  <a:schemeClr val="bg1"/>
                </a:solidFill>
              </a:rPr>
              <a:t>OneLife Club</a:t>
            </a:r>
          </a:p>
        </p:txBody>
      </p:sp>
      <p:sp>
        <p:nvSpPr>
          <p:cNvPr id="61" name="TextBox 47"/>
          <p:cNvSpPr txBox="1"/>
          <p:nvPr/>
        </p:nvSpPr>
        <p:spPr>
          <a:xfrm>
            <a:off x="7370306" y="4834187"/>
            <a:ext cx="5902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b="1" dirty="0">
                <a:solidFill>
                  <a:schemeClr val="bg1"/>
                </a:solidFill>
              </a:rPr>
              <a:t>Splits</a:t>
            </a:r>
          </a:p>
        </p:txBody>
      </p:sp>
      <p:sp>
        <p:nvSpPr>
          <p:cNvPr id="63" name="TextBox 49"/>
          <p:cNvSpPr txBox="1"/>
          <p:nvPr/>
        </p:nvSpPr>
        <p:spPr>
          <a:xfrm>
            <a:off x="3819318" y="6129586"/>
            <a:ext cx="18585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 b="1" dirty="0">
                <a:solidFill>
                  <a:schemeClr val="bg1"/>
                </a:solidFill>
              </a:rPr>
              <a:t>Leadership Program</a:t>
            </a:r>
          </a:p>
        </p:txBody>
      </p:sp>
      <p:sp>
        <p:nvSpPr>
          <p:cNvPr id="65" name="Otsikko 1"/>
          <p:cNvSpPr txBox="1">
            <a:spLocks/>
          </p:cNvSpPr>
          <p:nvPr/>
        </p:nvSpPr>
        <p:spPr>
          <a:xfrm>
            <a:off x="403920" y="1421160"/>
            <a:ext cx="4032448" cy="1296144"/>
          </a:xfrm>
          <a:prstGeom prst="rect">
            <a:avLst/>
          </a:prstGeom>
          <a:noFill/>
          <a:effectLst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lvl="0">
              <a:spcBef>
                <a:spcPct val="0"/>
              </a:spcBef>
            </a:pPr>
            <a:r>
              <a:rPr lang="fi-FI" sz="4400" dirty="0" err="1">
                <a:solidFill>
                  <a:srgbClr val="271F6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How</a:t>
            </a:r>
            <a:r>
              <a:rPr lang="fi-FI" sz="4400" dirty="0">
                <a:solidFill>
                  <a:srgbClr val="271F6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fi-FI" sz="4400" dirty="0" err="1">
                <a:solidFill>
                  <a:srgbClr val="271F6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can</a:t>
            </a:r>
            <a:endParaRPr lang="fi-FI" sz="4400" dirty="0">
              <a:solidFill>
                <a:srgbClr val="271F66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lvl="0">
              <a:spcBef>
                <a:spcPct val="0"/>
              </a:spcBef>
            </a:pPr>
            <a:r>
              <a:rPr lang="fi-FI" sz="4400" dirty="0">
                <a:solidFill>
                  <a:srgbClr val="271F6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 </a:t>
            </a:r>
            <a:r>
              <a:rPr lang="fi-FI" sz="4400" dirty="0" err="1">
                <a:solidFill>
                  <a:srgbClr val="271F6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earn</a:t>
            </a:r>
            <a:endParaRPr lang="fi-FI" sz="4400" noProof="0" dirty="0">
              <a:solidFill>
                <a:srgbClr val="271F66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66" name="Kuva 65" descr="LogoOLassociate.jpe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6884640" y="1781200"/>
            <a:ext cx="2123728" cy="693738"/>
          </a:xfrm>
          <a:prstGeom prst="rect">
            <a:avLst/>
          </a:prstGeom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000"/>
                            </p:stCondLst>
                            <p:childTnLst>
                              <p:par>
                                <p:cTn id="76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1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8" grpId="0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57" grpId="0"/>
      <p:bldP spid="58" grpId="0"/>
      <p:bldP spid="59" grpId="0"/>
      <p:bldP spid="60" grpId="0"/>
      <p:bldP spid="61" grpId="0"/>
      <p:bldP spid="6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Kuva 15" descr="building-108059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789040"/>
            <a:ext cx="4323901" cy="3068960"/>
          </a:xfrm>
          <a:prstGeom prst="rect">
            <a:avLst/>
          </a:prstGeom>
        </p:spPr>
      </p:pic>
      <p:sp>
        <p:nvSpPr>
          <p:cNvPr id="4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71CCB-3134-4921-B66F-48684EDCE592}" type="slidenum">
              <a:rPr lang="fi-FI" smtClean="0"/>
              <a:pPr/>
              <a:t>25</a:t>
            </a:fld>
            <a:endParaRPr lang="fi-FI"/>
          </a:p>
        </p:txBody>
      </p:sp>
      <p:sp>
        <p:nvSpPr>
          <p:cNvPr id="6" name="Otsikko 1"/>
          <p:cNvSpPr txBox="1">
            <a:spLocks/>
          </p:cNvSpPr>
          <p:nvPr/>
        </p:nvSpPr>
        <p:spPr>
          <a:xfrm>
            <a:off x="1043608" y="1124744"/>
            <a:ext cx="2232248" cy="792088"/>
          </a:xfrm>
          <a:prstGeom prst="rect">
            <a:avLst/>
          </a:prstGeom>
          <a:noFill/>
          <a:effectLst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</a:pPr>
            <a:r>
              <a:rPr lang="fi-FI" sz="4400" noProof="0" dirty="0" err="1">
                <a:solidFill>
                  <a:srgbClr val="271F6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OneLife</a:t>
            </a:r>
            <a:endParaRPr lang="fi-FI" sz="4400" noProof="0" dirty="0">
              <a:solidFill>
                <a:srgbClr val="271F66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9" name="Rectangle 3"/>
          <p:cNvSpPr/>
          <p:nvPr/>
        </p:nvSpPr>
        <p:spPr>
          <a:xfrm>
            <a:off x="827584" y="1916832"/>
            <a:ext cx="2688479" cy="1168038"/>
          </a:xfrm>
          <a:prstGeom prst="rect">
            <a:avLst/>
          </a:prstGeom>
          <a:solidFill>
            <a:srgbClr val="271F66">
              <a:alpha val="80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14"/>
          <p:cNvSpPr txBox="1"/>
          <p:nvPr/>
        </p:nvSpPr>
        <p:spPr>
          <a:xfrm>
            <a:off x="827584" y="2598085"/>
            <a:ext cx="26642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000" b="1">
                <a:solidFill>
                  <a:schemeClr val="bg1"/>
                </a:solidFill>
              </a:rPr>
              <a:t>Direct Sales</a:t>
            </a:r>
            <a:endParaRPr lang="de-DE" sz="2000" b="1" dirty="0">
              <a:solidFill>
                <a:schemeClr val="bg1"/>
              </a:solidFill>
            </a:endParaRPr>
          </a:p>
        </p:txBody>
      </p:sp>
      <p:pic>
        <p:nvPicPr>
          <p:cNvPr id="11" name="multiple25-filtered.png"/>
          <p:cNvPicPr/>
          <p:nvPr/>
        </p:nvPicPr>
        <p:blipFill>
          <a:blip r:embed="rId3" cstate="screen">
            <a:lum bright="10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9787" y="2029065"/>
            <a:ext cx="504056" cy="504056"/>
          </a:xfrm>
          <a:prstGeom prst="rect">
            <a:avLst/>
          </a:prstGeom>
          <a:ln w="25400">
            <a:miter lim="4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4283968" y="1937732"/>
            <a:ext cx="468052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fi-FI" sz="2000">
                <a:solidFill>
                  <a:srgbClr val="271F6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Each sold educational package will generate 10% direct sales commission.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fi-FI" sz="2000">
              <a:solidFill>
                <a:srgbClr val="271F66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fi-FI" sz="2000">
                <a:solidFill>
                  <a:srgbClr val="271F6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The commissions are paid weekly through the OneLife’s system.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fi-FI" sz="2000">
              <a:solidFill>
                <a:srgbClr val="271F66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fi-FI" sz="2000">
                <a:solidFill>
                  <a:srgbClr val="271F6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60% of commission is deposited into the Cash account and 40% is rewarded into Trading Account. Cash from trading account move into coins.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fi-FI" sz="2000">
              <a:solidFill>
                <a:srgbClr val="271F66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fi-FI" sz="2000">
                <a:solidFill>
                  <a:srgbClr val="271F6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The commissions are paid in Euros (€).</a:t>
            </a:r>
          </a:p>
        </p:txBody>
      </p:sp>
    </p:spTree>
  </p:cSld>
  <p:clrMapOvr>
    <a:masterClrMapping/>
  </p:clrMapOvr>
  <p:transition spd="med">
    <p:circl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71CCB-3134-4921-B66F-48684EDCE592}" type="slidenum">
              <a:rPr lang="fi-FI" smtClean="0"/>
              <a:pPr/>
              <a:t>26</a:t>
            </a:fld>
            <a:endParaRPr lang="fi-FI"/>
          </a:p>
        </p:txBody>
      </p:sp>
      <p:sp>
        <p:nvSpPr>
          <p:cNvPr id="12" name="Rectangle 20"/>
          <p:cNvSpPr/>
          <p:nvPr/>
        </p:nvSpPr>
        <p:spPr>
          <a:xfrm>
            <a:off x="5687616" y="1916832"/>
            <a:ext cx="2688479" cy="1168038"/>
          </a:xfrm>
          <a:prstGeom prst="rect">
            <a:avLst/>
          </a:prstGeom>
          <a:solidFill>
            <a:srgbClr val="271F66">
              <a:alpha val="80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businessman219.png"/>
          <p:cNvPicPr/>
          <p:nvPr/>
        </p:nvPicPr>
        <p:blipFill>
          <a:blip r:embed="rId2" cstate="screen">
            <a:lum bright="10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66436" y="1993036"/>
            <a:ext cx="530837" cy="530837"/>
          </a:xfrm>
          <a:prstGeom prst="rect">
            <a:avLst/>
          </a:prstGeom>
          <a:ln w="12700">
            <a:miter lim="4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4" name="TextBox 45"/>
          <p:cNvSpPr txBox="1"/>
          <p:nvPr/>
        </p:nvSpPr>
        <p:spPr>
          <a:xfrm>
            <a:off x="6516216" y="2613049"/>
            <a:ext cx="10317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b="1">
                <a:solidFill>
                  <a:schemeClr val="bg1"/>
                </a:solidFill>
              </a:rPr>
              <a:t>Start up</a:t>
            </a:r>
            <a:endParaRPr lang="de-DE" sz="2000" b="1" dirty="0">
              <a:solidFill>
                <a:schemeClr val="bg1"/>
              </a:solidFill>
            </a:endParaRPr>
          </a:p>
        </p:txBody>
      </p:sp>
      <p:sp>
        <p:nvSpPr>
          <p:cNvPr id="15" name="Otsikko 1"/>
          <p:cNvSpPr txBox="1">
            <a:spLocks/>
          </p:cNvSpPr>
          <p:nvPr/>
        </p:nvSpPr>
        <p:spPr>
          <a:xfrm>
            <a:off x="5903640" y="980728"/>
            <a:ext cx="2232248" cy="792088"/>
          </a:xfrm>
          <a:prstGeom prst="rect">
            <a:avLst/>
          </a:prstGeom>
          <a:noFill/>
          <a:effectLst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</a:pPr>
            <a:r>
              <a:rPr lang="fi-FI" sz="4400" noProof="0" dirty="0" err="1">
                <a:solidFill>
                  <a:srgbClr val="271F6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OneLife</a:t>
            </a:r>
            <a:endParaRPr lang="fi-FI" sz="4400" noProof="0" dirty="0">
              <a:solidFill>
                <a:srgbClr val="271F66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16" name="Kuva 15" descr="diving-1600668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860032" y="3325252"/>
            <a:ext cx="4283968" cy="3532748"/>
          </a:xfrm>
          <a:prstGeom prst="rect">
            <a:avLst/>
          </a:prstGeom>
        </p:spPr>
      </p:pic>
      <p:sp>
        <p:nvSpPr>
          <p:cNvPr id="10" name="Suorakulmio 9"/>
          <p:cNvSpPr/>
          <p:nvPr/>
        </p:nvSpPr>
        <p:spPr>
          <a:xfrm>
            <a:off x="179512" y="2197313"/>
            <a:ext cx="453650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1199"/>
              </a:spcBef>
            </a:pPr>
            <a:r>
              <a:rPr lang="en-US" sz="2000" dirty="0">
                <a:solidFill>
                  <a:srgbClr val="271F6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During the first 30 days, you have a possibility to earn 10% </a:t>
            </a:r>
            <a:r>
              <a:rPr lang="en-US" sz="2000" dirty="0" err="1">
                <a:solidFill>
                  <a:srgbClr val="271F6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extrabonus</a:t>
            </a:r>
            <a:r>
              <a:rPr lang="en-US" sz="2000" dirty="0">
                <a:solidFill>
                  <a:srgbClr val="271F6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(Start up) from all your direct sales. </a:t>
            </a:r>
          </a:p>
        </p:txBody>
      </p:sp>
      <p:sp>
        <p:nvSpPr>
          <p:cNvPr id="11" name="Suorakulmio 10"/>
          <p:cNvSpPr/>
          <p:nvPr/>
        </p:nvSpPr>
        <p:spPr>
          <a:xfrm>
            <a:off x="179512" y="3024822"/>
            <a:ext cx="4536504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1199"/>
              </a:spcBef>
            </a:pPr>
            <a:endParaRPr lang="en-US" sz="2000">
              <a:solidFill>
                <a:srgbClr val="271F66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just">
              <a:spcBef>
                <a:spcPts val="1199"/>
              </a:spcBef>
            </a:pPr>
            <a:r>
              <a:rPr lang="en-US" sz="2000">
                <a:solidFill>
                  <a:srgbClr val="271F6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Your personal </a:t>
            </a:r>
            <a:r>
              <a:rPr lang="en-US" sz="2000" dirty="0">
                <a:solidFill>
                  <a:srgbClr val="271F6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direct sales has to be at least 5 </a:t>
            </a:r>
            <a:r>
              <a:rPr lang="en-US" sz="2000">
                <a:solidFill>
                  <a:srgbClr val="271F6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500 BV (= Bonus Volume), </a:t>
            </a:r>
            <a:r>
              <a:rPr lang="en-US" sz="2000" dirty="0">
                <a:solidFill>
                  <a:srgbClr val="271F6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in those first 30 </a:t>
            </a:r>
            <a:r>
              <a:rPr lang="en-US" sz="2000">
                <a:solidFill>
                  <a:srgbClr val="271F6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days.</a:t>
            </a:r>
          </a:p>
          <a:p>
            <a:pPr algn="just"/>
            <a:endParaRPr lang="fi-FI" sz="2000" dirty="0">
              <a:solidFill>
                <a:srgbClr val="C5332A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just"/>
            <a:r>
              <a:rPr lang="fi-FI" sz="2000" dirty="0" err="1">
                <a:solidFill>
                  <a:srgbClr val="271F6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Start</a:t>
            </a:r>
            <a:r>
              <a:rPr lang="fi-FI" sz="2000" dirty="0">
                <a:solidFill>
                  <a:srgbClr val="271F6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fi-FI" sz="2000" dirty="0" err="1">
                <a:solidFill>
                  <a:srgbClr val="271F6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up</a:t>
            </a:r>
            <a:r>
              <a:rPr lang="fi-FI" sz="2000" dirty="0">
                <a:solidFill>
                  <a:srgbClr val="271F6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fi-FI" sz="2000" dirty="0" err="1">
                <a:solidFill>
                  <a:srgbClr val="271F6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commission</a:t>
            </a:r>
            <a:r>
              <a:rPr lang="fi-FI" sz="2000" dirty="0">
                <a:solidFill>
                  <a:srgbClr val="271F6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is </a:t>
            </a:r>
            <a:r>
              <a:rPr lang="fi-FI" sz="2000" dirty="0" err="1">
                <a:solidFill>
                  <a:srgbClr val="271F6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rewarded</a:t>
            </a:r>
            <a:r>
              <a:rPr lang="fi-FI" sz="2000" dirty="0">
                <a:solidFill>
                  <a:srgbClr val="271F6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into </a:t>
            </a:r>
            <a:r>
              <a:rPr lang="fi-FI" sz="2000">
                <a:solidFill>
                  <a:srgbClr val="271F6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the Trading </a:t>
            </a:r>
            <a:r>
              <a:rPr lang="fi-FI" sz="2000" err="1">
                <a:solidFill>
                  <a:srgbClr val="271F6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Account</a:t>
            </a:r>
            <a:r>
              <a:rPr lang="fi-FI" sz="2000">
                <a:solidFill>
                  <a:srgbClr val="271F6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</a:p>
          <a:p>
            <a:pPr algn="just"/>
            <a:endParaRPr lang="fi-FI" sz="2000">
              <a:solidFill>
                <a:srgbClr val="271F66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just"/>
            <a:r>
              <a:rPr lang="fi-FI" sz="2000">
                <a:solidFill>
                  <a:srgbClr val="271F6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This concerns all packages – new and updates.</a:t>
            </a:r>
            <a:endParaRPr lang="en-US" sz="2000" dirty="0">
              <a:solidFill>
                <a:srgbClr val="271F66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ransition spd="med">
    <p:circl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71CCB-3134-4921-B66F-48684EDCE592}" type="slidenum">
              <a:rPr lang="fi-FI" smtClean="0"/>
              <a:pPr/>
              <a:t>27</a:t>
            </a:fld>
            <a:endParaRPr lang="fi-FI"/>
          </a:p>
        </p:txBody>
      </p:sp>
      <p:sp>
        <p:nvSpPr>
          <p:cNvPr id="6" name="Otsikko 1"/>
          <p:cNvSpPr txBox="1">
            <a:spLocks/>
          </p:cNvSpPr>
          <p:nvPr/>
        </p:nvSpPr>
        <p:spPr>
          <a:xfrm>
            <a:off x="1043608" y="908720"/>
            <a:ext cx="2232248" cy="792088"/>
          </a:xfrm>
          <a:prstGeom prst="rect">
            <a:avLst/>
          </a:prstGeom>
          <a:noFill/>
          <a:effectLst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</a:pPr>
            <a:r>
              <a:rPr lang="fi-FI" sz="4400" noProof="0" dirty="0" err="1">
                <a:solidFill>
                  <a:srgbClr val="271F6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OneLife</a:t>
            </a:r>
            <a:endParaRPr lang="fi-FI" sz="4400" noProof="0" dirty="0">
              <a:solidFill>
                <a:srgbClr val="271F66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4355976" y="250776"/>
            <a:ext cx="4680520" cy="6555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fi-FI" sz="2000" dirty="0">
              <a:solidFill>
                <a:srgbClr val="E61E3F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fi-FI" sz="2000">
                <a:solidFill>
                  <a:srgbClr val="E61E3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The network bonus is paid 10% of the sales volume from the team totals that are the lesser amount. 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endParaRPr lang="fi-FI" sz="2000">
              <a:solidFill>
                <a:srgbClr val="E61E3F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fi-FI" sz="2000">
                <a:solidFill>
                  <a:srgbClr val="E61E3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The business volume of weaker team is reduced from the business volume of power team. The rest will be stored for the rounds to come.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fi-FI" sz="2000">
              <a:solidFill>
                <a:srgbClr val="E61E3F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fi-FI" sz="2000">
                <a:solidFill>
                  <a:srgbClr val="E61E3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60% of this commission is deposited into the Cash account and 40% is rewarded into the Trading account. Cash from trading account move into coins.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fi-FI" sz="2000" dirty="0">
              <a:solidFill>
                <a:srgbClr val="E61E3F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just"/>
            <a:r>
              <a:rPr lang="fi-FI" sz="2000">
                <a:solidFill>
                  <a:srgbClr val="E61E3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Network bonus is paid accordingly to educational package.</a:t>
            </a:r>
          </a:p>
          <a:p>
            <a:pPr algn="just"/>
            <a:endParaRPr lang="fi-FI" sz="2000" dirty="0">
              <a:solidFill>
                <a:srgbClr val="E61E3F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just"/>
            <a:r>
              <a:rPr lang="fi-FI" sz="2000">
                <a:solidFill>
                  <a:srgbClr val="E61E3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All sales in downline are counted to benefit the business volume. </a:t>
            </a:r>
            <a:endParaRPr kumimoji="0" lang="fi-FI" sz="2000" b="0" i="0" u="none" strike="noStrike" cap="none" normalizeH="0" baseline="0" dirty="0">
              <a:ln>
                <a:noFill/>
              </a:ln>
              <a:solidFill>
                <a:srgbClr val="E61E3F"/>
              </a:solidFill>
              <a:effectLst/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15" name="Kuva 14" descr="boating-1259609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0" y="3356992"/>
            <a:ext cx="4307933" cy="3501008"/>
          </a:xfrm>
          <a:prstGeom prst="rect">
            <a:avLst/>
          </a:prstGeom>
        </p:spPr>
      </p:pic>
      <p:sp>
        <p:nvSpPr>
          <p:cNvPr id="12" name="Rectangle 22"/>
          <p:cNvSpPr/>
          <p:nvPr/>
        </p:nvSpPr>
        <p:spPr>
          <a:xfrm>
            <a:off x="827584" y="1916832"/>
            <a:ext cx="2688479" cy="1168038"/>
          </a:xfrm>
          <a:prstGeom prst="rect">
            <a:avLst/>
          </a:prstGeom>
          <a:solidFill>
            <a:srgbClr val="271F66">
              <a:alpha val="80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34" descr="appbar.transit.connection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7232" y="2049956"/>
            <a:ext cx="723900" cy="7239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4" name="TextBox 43"/>
          <p:cNvSpPr txBox="1"/>
          <p:nvPr/>
        </p:nvSpPr>
        <p:spPr>
          <a:xfrm>
            <a:off x="827584" y="2598086"/>
            <a:ext cx="26642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000" b="1">
                <a:solidFill>
                  <a:schemeClr val="bg1"/>
                </a:solidFill>
              </a:rPr>
              <a:t>Network Bonus</a:t>
            </a:r>
            <a:endParaRPr lang="de-DE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circl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Kuva 12" descr="Onelifelogo1.png"/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lum bright="12000"/>
          </a:blip>
          <a:srcRect/>
          <a:stretch>
            <a:fillRect/>
          </a:stretch>
        </p:blipFill>
        <p:spPr>
          <a:xfrm>
            <a:off x="4788024" y="0"/>
            <a:ext cx="4355976" cy="4797152"/>
          </a:xfrm>
          <a:prstGeom prst="rect">
            <a:avLst/>
          </a:prstGeom>
        </p:spPr>
      </p:pic>
      <p:sp>
        <p:nvSpPr>
          <p:cNvPr id="4" name="Dian numeron paikkamerkki 3"/>
          <p:cNvSpPr>
            <a:spLocks noGrp="1"/>
          </p:cNvSpPr>
          <p:nvPr>
            <p:ph type="sldNum" sz="quarter" idx="12"/>
          </p:nvPr>
        </p:nvSpPr>
        <p:spPr>
          <a:xfrm>
            <a:off x="6478331" y="6356350"/>
            <a:ext cx="2208469" cy="374295"/>
          </a:xfrm>
        </p:spPr>
        <p:txBody>
          <a:bodyPr/>
          <a:lstStyle/>
          <a:p>
            <a:fld id="{30D71CCB-3134-4921-B66F-48684EDCE592}" type="slidenum">
              <a:rPr lang="fi-FI" smtClean="0"/>
              <a:pPr/>
              <a:t>28</a:t>
            </a:fld>
            <a:endParaRPr lang="fi-FI"/>
          </a:p>
        </p:txBody>
      </p:sp>
      <p:pic>
        <p:nvPicPr>
          <p:cNvPr id="10" name="Kuva 9" descr="together-23512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4005064"/>
            <a:ext cx="2771800" cy="2420888"/>
          </a:xfrm>
          <a:prstGeom prst="rect">
            <a:avLst/>
          </a:prstGeom>
        </p:spPr>
      </p:pic>
      <p:graphicFrame>
        <p:nvGraphicFramePr>
          <p:cNvPr id="9" name="Taulukko 8"/>
          <p:cNvGraphicFramePr>
            <a:graphicFrameLocks noGrp="1"/>
          </p:cNvGraphicFramePr>
          <p:nvPr/>
        </p:nvGraphicFramePr>
        <p:xfrm>
          <a:off x="2771800" y="4005064"/>
          <a:ext cx="6372200" cy="24734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44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44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744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744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744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8857">
                <a:tc>
                  <a:txBody>
                    <a:bodyPr/>
                    <a:lstStyle/>
                    <a:p>
                      <a:pPr algn="ctr"/>
                      <a:endParaRPr lang="fi-FI" dirty="0"/>
                    </a:p>
                  </a:txBody>
                  <a:tcPr>
                    <a:solidFill>
                      <a:srgbClr val="271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600" b="1" dirty="0"/>
                        <a:t>1</a:t>
                      </a:r>
                      <a:r>
                        <a:rPr lang="fi-FI" sz="1600" b="1"/>
                        <a:t>. level</a:t>
                      </a:r>
                      <a:endParaRPr lang="fi-FI" sz="1600" b="1" dirty="0"/>
                    </a:p>
                  </a:txBody>
                  <a:tcPr>
                    <a:solidFill>
                      <a:srgbClr val="271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600" dirty="0"/>
                        <a:t>2</a:t>
                      </a:r>
                      <a:r>
                        <a:rPr lang="fi-FI" sz="1600"/>
                        <a:t>. level</a:t>
                      </a:r>
                      <a:endParaRPr lang="fi-FI" sz="1600" dirty="0"/>
                    </a:p>
                  </a:txBody>
                  <a:tcPr>
                    <a:solidFill>
                      <a:srgbClr val="271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600" dirty="0"/>
                        <a:t>3</a:t>
                      </a:r>
                      <a:r>
                        <a:rPr lang="fi-FI" sz="1600"/>
                        <a:t>. level</a:t>
                      </a:r>
                      <a:endParaRPr lang="fi-FI" sz="1600" dirty="0"/>
                    </a:p>
                  </a:txBody>
                  <a:tcPr>
                    <a:solidFill>
                      <a:srgbClr val="271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600" dirty="0"/>
                        <a:t>4</a:t>
                      </a:r>
                      <a:r>
                        <a:rPr lang="fi-FI" sz="1600"/>
                        <a:t>. level</a:t>
                      </a:r>
                      <a:endParaRPr lang="fi-FI" sz="1600" dirty="0"/>
                    </a:p>
                  </a:txBody>
                  <a:tcPr>
                    <a:solidFill>
                      <a:srgbClr val="271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8857">
                <a:tc>
                  <a:txBody>
                    <a:bodyPr/>
                    <a:lstStyle/>
                    <a:p>
                      <a:r>
                        <a:rPr lang="fi-FI" sz="1600" b="1" dirty="0" err="1"/>
                        <a:t>Starter</a:t>
                      </a:r>
                      <a:endParaRPr lang="fi-FI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600" b="1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600" b="1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600" b="1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600" b="1" dirty="0"/>
                        <a:t>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857">
                <a:tc>
                  <a:txBody>
                    <a:bodyPr/>
                    <a:lstStyle/>
                    <a:p>
                      <a:r>
                        <a:rPr lang="fi-FI" sz="1600" b="1" dirty="0" err="1"/>
                        <a:t>Trader</a:t>
                      </a:r>
                      <a:endParaRPr lang="fi-FI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600" b="1" dirty="0"/>
                        <a:t>10 %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600" b="1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600" b="1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600" b="1" dirty="0"/>
                        <a:t>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8857">
                <a:tc>
                  <a:txBody>
                    <a:bodyPr/>
                    <a:lstStyle/>
                    <a:p>
                      <a:r>
                        <a:rPr lang="fi-FI" sz="1600" b="1" dirty="0"/>
                        <a:t>Pro </a:t>
                      </a:r>
                      <a:r>
                        <a:rPr lang="fi-FI" sz="1600" b="1" dirty="0" err="1"/>
                        <a:t>Trader</a:t>
                      </a:r>
                      <a:endParaRPr lang="fi-FI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600" b="1" dirty="0"/>
                        <a:t>10 %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600" b="1" dirty="0"/>
                        <a:t>10 %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600" b="1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600" b="1" dirty="0"/>
                        <a:t>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53988">
                <a:tc>
                  <a:txBody>
                    <a:bodyPr/>
                    <a:lstStyle/>
                    <a:p>
                      <a:r>
                        <a:rPr lang="fi-FI" sz="1600" b="1" dirty="0" err="1"/>
                        <a:t>Executive</a:t>
                      </a:r>
                      <a:r>
                        <a:rPr lang="fi-FI" sz="1600" b="1" dirty="0"/>
                        <a:t> </a:t>
                      </a:r>
                      <a:r>
                        <a:rPr lang="fi-FI" sz="1600" b="1" dirty="0" err="1"/>
                        <a:t>Trader</a:t>
                      </a:r>
                      <a:endParaRPr lang="fi-FI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600" b="1" dirty="0"/>
                        <a:t>10 %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600" b="1" dirty="0"/>
                        <a:t>10 %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600" b="1" dirty="0"/>
                        <a:t>20 %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600" b="1" dirty="0"/>
                        <a:t>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8857">
                <a:tc>
                  <a:txBody>
                    <a:bodyPr/>
                    <a:lstStyle/>
                    <a:p>
                      <a:r>
                        <a:rPr lang="fi-FI" sz="1600" b="1" dirty="0"/>
                        <a:t>Tycoon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600" b="1" dirty="0"/>
                        <a:t>10 %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600" b="1" dirty="0"/>
                        <a:t>10 %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600" b="1" dirty="0"/>
                        <a:t>20 %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600" b="1" dirty="0"/>
                        <a:t>25 %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2" name="Tekstikehys 11"/>
          <p:cNvSpPr txBox="1"/>
          <p:nvPr/>
        </p:nvSpPr>
        <p:spPr>
          <a:xfrm>
            <a:off x="72008" y="176441"/>
            <a:ext cx="601216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fi-FI" sz="2000">
                <a:solidFill>
                  <a:srgbClr val="E61E3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The Matching bonus is paid only from the team building network commission incomes generated by your personal team.</a:t>
            </a:r>
          </a:p>
          <a:p>
            <a:pPr lvl="0" algn="just"/>
            <a:endParaRPr lang="fi-FI" sz="2000">
              <a:solidFill>
                <a:srgbClr val="E61E3F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just"/>
            <a:r>
              <a:rPr lang="en-US" sz="2000">
                <a:solidFill>
                  <a:srgbClr val="E61E3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Matching Bonus inspires you to grow your team and to succeed. Depending on your learning package, you may earn matching bonus all the way to 4</a:t>
            </a:r>
            <a:r>
              <a:rPr lang="en-US" sz="2000" baseline="30000">
                <a:solidFill>
                  <a:srgbClr val="E61E3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th</a:t>
            </a:r>
            <a:r>
              <a:rPr lang="en-US" sz="2000">
                <a:solidFill>
                  <a:srgbClr val="E61E3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level. 60 % of comissions are deposited into Cash account and 40 % into Trading account.</a:t>
            </a:r>
          </a:p>
          <a:p>
            <a:pPr algn="just"/>
            <a:endParaRPr lang="en-US" sz="1600">
              <a:solidFill>
                <a:srgbClr val="E61E3F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8" name="Otsikko 1"/>
          <p:cNvSpPr txBox="1">
            <a:spLocks/>
          </p:cNvSpPr>
          <p:nvPr/>
        </p:nvSpPr>
        <p:spPr>
          <a:xfrm>
            <a:off x="6372200" y="476672"/>
            <a:ext cx="2232248" cy="792088"/>
          </a:xfrm>
          <a:prstGeom prst="rect">
            <a:avLst/>
          </a:prstGeom>
          <a:noFill/>
          <a:effectLst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</a:pPr>
            <a:r>
              <a:rPr lang="fi-FI" sz="4400" noProof="0" dirty="0" err="1">
                <a:solidFill>
                  <a:srgbClr val="271F6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OneLife</a:t>
            </a:r>
            <a:endParaRPr lang="fi-FI" sz="4400" noProof="0" dirty="0">
              <a:solidFill>
                <a:srgbClr val="271F66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9" name="Rectangle 25"/>
          <p:cNvSpPr/>
          <p:nvPr/>
        </p:nvSpPr>
        <p:spPr>
          <a:xfrm>
            <a:off x="6156176" y="1412776"/>
            <a:ext cx="2688479" cy="1168038"/>
          </a:xfrm>
          <a:prstGeom prst="rect">
            <a:avLst/>
          </a:prstGeom>
          <a:solidFill>
            <a:srgbClr val="271F66">
              <a:alpha val="80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man397.png"/>
          <p:cNvPicPr/>
          <p:nvPr/>
        </p:nvPicPr>
        <p:blipFill>
          <a:blip r:embed="rId4" cstate="screen">
            <a:lum bright="10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47927" y="1525009"/>
            <a:ext cx="504056" cy="504056"/>
          </a:xfrm>
          <a:prstGeom prst="rect">
            <a:avLst/>
          </a:prstGeom>
          <a:ln w="12700">
            <a:noFill/>
            <a:miter lim="4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1" name="TextBox 44"/>
          <p:cNvSpPr txBox="1"/>
          <p:nvPr/>
        </p:nvSpPr>
        <p:spPr>
          <a:xfrm>
            <a:off x="6156176" y="2094031"/>
            <a:ext cx="26642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000" b="1">
                <a:solidFill>
                  <a:schemeClr val="bg1"/>
                </a:solidFill>
              </a:rPr>
              <a:t>Matching bonus</a:t>
            </a:r>
            <a:endParaRPr lang="de-DE" sz="2000" b="1" dirty="0">
              <a:solidFill>
                <a:schemeClr val="bg1"/>
              </a:solidFill>
            </a:endParaRPr>
          </a:p>
        </p:txBody>
      </p:sp>
      <p:sp>
        <p:nvSpPr>
          <p:cNvPr id="14" name="Tekstikehys 13"/>
          <p:cNvSpPr txBox="1"/>
          <p:nvPr/>
        </p:nvSpPr>
        <p:spPr>
          <a:xfrm>
            <a:off x="107504" y="2948751"/>
            <a:ext cx="87129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en-US" sz="1600">
              <a:solidFill>
                <a:srgbClr val="E61E3F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just"/>
            <a:r>
              <a:rPr lang="en-US" sz="2000">
                <a:solidFill>
                  <a:srgbClr val="E61E3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You are qualified, when you are Trader and you have at least one Trader referee in your both teams.</a:t>
            </a:r>
          </a:p>
          <a:p>
            <a:pPr algn="just"/>
            <a:endParaRPr lang="en-US" sz="1600">
              <a:solidFill>
                <a:srgbClr val="E61E3F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ransition spd="med">
    <p:circl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71CCB-3134-4921-B66F-48684EDCE592}" type="slidenum">
              <a:rPr lang="fi-FI" smtClean="0"/>
              <a:pPr/>
              <a:t>29</a:t>
            </a:fld>
            <a:endParaRPr lang="fi-FI"/>
          </a:p>
        </p:txBody>
      </p:sp>
      <p:graphicFrame>
        <p:nvGraphicFramePr>
          <p:cNvPr id="15" name="Taulukko 14"/>
          <p:cNvGraphicFramePr>
            <a:graphicFrameLocks noGrp="1"/>
          </p:cNvGraphicFramePr>
          <p:nvPr/>
        </p:nvGraphicFramePr>
        <p:xfrm>
          <a:off x="0" y="1844824"/>
          <a:ext cx="9144000" cy="426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0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9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087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5557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590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i-FI" sz="1200" b="0" dirty="0"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BADGE</a:t>
                      </a:r>
                    </a:p>
                  </a:txBody>
                  <a:tcPr anchor="b">
                    <a:solidFill>
                      <a:srgbClr val="C5332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b="0" dirty="0"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RANK</a:t>
                      </a:r>
                    </a:p>
                  </a:txBody>
                  <a:tcPr anchor="b">
                    <a:solidFill>
                      <a:srgbClr val="C5332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b="0" dirty="0"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REWARD</a:t>
                      </a:r>
                    </a:p>
                  </a:txBody>
                  <a:tcPr anchor="b">
                    <a:solidFill>
                      <a:srgbClr val="C5332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b="0" dirty="0"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WEAKER </a:t>
                      </a:r>
                    </a:p>
                    <a:p>
                      <a:pPr algn="ctr"/>
                      <a:r>
                        <a:rPr lang="fi-FI" sz="1200" b="0" dirty="0"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LEG/TEAM</a:t>
                      </a:r>
                      <a:r>
                        <a:rPr lang="fi-FI" sz="1200" b="0" baseline="0" dirty="0"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VOLUME</a:t>
                      </a:r>
                      <a:endParaRPr lang="fi-FI" sz="1200" b="0" dirty="0">
                        <a:latin typeface="Calibri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anchor="b">
                    <a:solidFill>
                      <a:srgbClr val="C5332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b="0" dirty="0"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QUALIFYING TOTAL</a:t>
                      </a:r>
                      <a:endParaRPr lang="fi-FI" sz="1200" b="0" baseline="0" dirty="0">
                        <a:latin typeface="Calibri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  <a:p>
                      <a:pPr algn="ctr"/>
                      <a:r>
                        <a:rPr lang="fi-FI" sz="1200" b="0" baseline="0" dirty="0"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VOLUME</a:t>
                      </a:r>
                      <a:endParaRPr lang="fi-FI" sz="1200" b="0" dirty="0">
                        <a:latin typeface="Calibri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anchor="b">
                    <a:solidFill>
                      <a:srgbClr val="C5332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b="0" dirty="0"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QUALIFICATION PIN LEVEL</a:t>
                      </a:r>
                    </a:p>
                  </a:txBody>
                  <a:tcPr anchor="b">
                    <a:solidFill>
                      <a:srgbClr val="C5332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b="0" dirty="0"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QTY</a:t>
                      </a:r>
                    </a:p>
                  </a:txBody>
                  <a:tcPr anchor="b">
                    <a:solidFill>
                      <a:srgbClr val="C5332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b="0" dirty="0"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PACKAGE TO QUALIFY</a:t>
                      </a:r>
                    </a:p>
                  </a:txBody>
                  <a:tcPr anchor="b">
                    <a:solidFill>
                      <a:srgbClr val="C5332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400" dirty="0" err="1"/>
                        <a:t>Sapphire</a:t>
                      </a:r>
                      <a:endParaRPr lang="fi-FI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400" dirty="0" err="1"/>
                        <a:t>Sapphire</a:t>
                      </a:r>
                      <a:r>
                        <a:rPr lang="fi-FI" sz="1400" dirty="0"/>
                        <a:t> </a:t>
                      </a:r>
                      <a:r>
                        <a:rPr lang="fi-FI" sz="1400" dirty="0" err="1"/>
                        <a:t>Pin</a:t>
                      </a:r>
                      <a:endParaRPr lang="fi-FI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i-FI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7</a:t>
                      </a:r>
                      <a:r>
                        <a:rPr lang="fi-FI" sz="1400" baseline="0" dirty="0"/>
                        <a:t> 000</a:t>
                      </a:r>
                      <a:endParaRPr lang="fi-FI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400" dirty="0" err="1"/>
                        <a:t>Matching</a:t>
                      </a:r>
                      <a:endParaRPr lang="fi-FI" sz="1400" dirty="0"/>
                    </a:p>
                    <a:p>
                      <a:pPr algn="ctr"/>
                      <a:r>
                        <a:rPr lang="fi-FI" sz="1400" dirty="0"/>
                        <a:t>Bonus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i-FI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400" dirty="0" err="1"/>
                        <a:t>Ruby</a:t>
                      </a:r>
                      <a:endParaRPr lang="fi-FI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400" dirty="0" err="1"/>
                        <a:t>Aurum</a:t>
                      </a:r>
                      <a:r>
                        <a:rPr lang="fi-FI" sz="1400" dirty="0"/>
                        <a:t> Gold </a:t>
                      </a:r>
                    </a:p>
                    <a:p>
                      <a:pPr algn="ctr"/>
                      <a:r>
                        <a:rPr lang="fi-FI" sz="1400" dirty="0" err="1"/>
                        <a:t>Coin</a:t>
                      </a:r>
                      <a:endParaRPr lang="fi-FI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10 000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40 000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400" dirty="0" err="1"/>
                        <a:t>Sapphire</a:t>
                      </a:r>
                      <a:endParaRPr lang="fi-FI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i-FI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400" dirty="0" err="1"/>
                        <a:t>Emerald</a:t>
                      </a:r>
                      <a:endParaRPr lang="fi-FI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400" dirty="0" err="1"/>
                        <a:t>MacBook</a:t>
                      </a:r>
                      <a:r>
                        <a:rPr lang="fi-FI" sz="1400" baseline="0" dirty="0"/>
                        <a:t> </a:t>
                      </a:r>
                    </a:p>
                    <a:p>
                      <a:pPr algn="ctr"/>
                      <a:r>
                        <a:rPr lang="fi-FI" sz="1400" baseline="0" dirty="0"/>
                        <a:t>Air</a:t>
                      </a:r>
                      <a:endParaRPr lang="fi-FI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40 000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80 000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400" dirty="0" err="1"/>
                        <a:t>Ruby</a:t>
                      </a:r>
                      <a:endParaRPr lang="fi-FI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Tycoon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400" dirty="0" err="1"/>
                        <a:t>Diamond</a:t>
                      </a:r>
                      <a:endParaRPr lang="fi-FI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400" baseline="0" dirty="0" err="1"/>
                        <a:t>Diamond</a:t>
                      </a:r>
                      <a:r>
                        <a:rPr lang="fi-FI" sz="1400" baseline="0" dirty="0"/>
                        <a:t> </a:t>
                      </a:r>
                    </a:p>
                    <a:p>
                      <a:pPr algn="ctr"/>
                      <a:r>
                        <a:rPr lang="fi-FI" sz="1400" baseline="0" dirty="0" err="1"/>
                        <a:t>Trip</a:t>
                      </a:r>
                      <a:endParaRPr lang="fi-FI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80 000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200 000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400" dirty="0" err="1"/>
                        <a:t>Emerald</a:t>
                      </a:r>
                      <a:endParaRPr lang="fi-FI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Tycoon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i-FI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400" dirty="0" err="1"/>
                        <a:t>Blue</a:t>
                      </a:r>
                      <a:endParaRPr lang="fi-FI" sz="1400" dirty="0"/>
                    </a:p>
                    <a:p>
                      <a:pPr algn="ctr"/>
                      <a:r>
                        <a:rPr lang="fi-FI" sz="1400" dirty="0" err="1"/>
                        <a:t>Diamond</a:t>
                      </a:r>
                      <a:endParaRPr lang="fi-FI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400" dirty="0" err="1"/>
                        <a:t>Rolex</a:t>
                      </a:r>
                      <a:endParaRPr lang="fi-FI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200 000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500 000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400" dirty="0" err="1"/>
                        <a:t>Diamond</a:t>
                      </a:r>
                      <a:endParaRPr lang="fi-FI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Tycoon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Black</a:t>
                      </a:r>
                    </a:p>
                    <a:p>
                      <a:pPr algn="ctr"/>
                      <a:r>
                        <a:rPr lang="fi-FI" sz="1400" dirty="0" err="1"/>
                        <a:t>Diamond</a:t>
                      </a:r>
                      <a:endParaRPr lang="fi-FI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Gold </a:t>
                      </a:r>
                      <a:r>
                        <a:rPr lang="fi-FI" sz="1400" dirty="0" err="1"/>
                        <a:t>Rolex</a:t>
                      </a:r>
                      <a:endParaRPr lang="fi-FI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500 000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1 500 000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400" dirty="0" err="1"/>
                        <a:t>Blue</a:t>
                      </a:r>
                      <a:r>
                        <a:rPr lang="fi-FI" sz="1400" dirty="0"/>
                        <a:t> </a:t>
                      </a:r>
                      <a:r>
                        <a:rPr lang="fi-FI" sz="1400" dirty="0" err="1"/>
                        <a:t>Diamond</a:t>
                      </a:r>
                      <a:endParaRPr lang="fi-FI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Tycoon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i-FI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400" dirty="0" err="1"/>
                        <a:t>Crown</a:t>
                      </a:r>
                      <a:endParaRPr lang="fi-FI" sz="1400" dirty="0"/>
                    </a:p>
                    <a:p>
                      <a:pPr algn="ctr"/>
                      <a:r>
                        <a:rPr lang="fi-FI" sz="1400" dirty="0" err="1"/>
                        <a:t>Diamond</a:t>
                      </a:r>
                      <a:endParaRPr lang="fi-FI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400" dirty="0" err="1"/>
                        <a:t>Special</a:t>
                      </a:r>
                      <a:r>
                        <a:rPr lang="fi-FI" sz="1400" dirty="0"/>
                        <a:t> </a:t>
                      </a:r>
                      <a:r>
                        <a:rPr lang="fi-FI" sz="1400" dirty="0" err="1"/>
                        <a:t>Crown</a:t>
                      </a:r>
                      <a:endParaRPr lang="fi-FI" sz="1400" dirty="0"/>
                    </a:p>
                    <a:p>
                      <a:pPr algn="ctr"/>
                      <a:r>
                        <a:rPr lang="fi-FI" sz="1400" dirty="0" err="1"/>
                        <a:t>Diamond</a:t>
                      </a:r>
                      <a:r>
                        <a:rPr lang="fi-FI" sz="1400" baseline="0" dirty="0"/>
                        <a:t> </a:t>
                      </a:r>
                      <a:r>
                        <a:rPr lang="fi-FI" sz="1400" baseline="0" dirty="0" err="1"/>
                        <a:t>Award</a:t>
                      </a:r>
                      <a:endParaRPr lang="fi-FI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1 500 000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8 000 000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Black </a:t>
                      </a:r>
                      <a:r>
                        <a:rPr lang="fi-FI" sz="1400" dirty="0" err="1"/>
                        <a:t>Diamond</a:t>
                      </a:r>
                      <a:endParaRPr lang="fi-FI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Tycoon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pic>
        <p:nvPicPr>
          <p:cNvPr id="16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5517232"/>
            <a:ext cx="585787" cy="585787"/>
          </a:xfrm>
          <a:prstGeom prst="flowChartConnector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5013176"/>
            <a:ext cx="576263" cy="581025"/>
          </a:xfrm>
          <a:prstGeom prst="flowChartConnector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3429000"/>
            <a:ext cx="576064" cy="585508"/>
          </a:xfrm>
          <a:prstGeom prst="flowChartConnector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Otsikko 1"/>
          <p:cNvSpPr txBox="1">
            <a:spLocks/>
          </p:cNvSpPr>
          <p:nvPr/>
        </p:nvSpPr>
        <p:spPr>
          <a:xfrm>
            <a:off x="3131840" y="188640"/>
            <a:ext cx="5904656" cy="1656184"/>
          </a:xfrm>
          <a:prstGeom prst="rect">
            <a:avLst/>
          </a:prstGeom>
          <a:noFill/>
          <a:effectLst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fi-FI" sz="4400">
                <a:solidFill>
                  <a:srgbClr val="271F6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OneLife</a:t>
            </a:r>
            <a:endParaRPr lang="fi-FI" sz="4400" dirty="0">
              <a:solidFill>
                <a:srgbClr val="271F66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lvl="0" algn="ctr">
              <a:spcBef>
                <a:spcPct val="0"/>
              </a:spcBef>
            </a:pPr>
            <a:r>
              <a:rPr lang="fi-FI" sz="4400">
                <a:solidFill>
                  <a:srgbClr val="271F6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leadership </a:t>
            </a:r>
            <a:r>
              <a:rPr lang="fi-FI" sz="4400" dirty="0" err="1">
                <a:solidFill>
                  <a:srgbClr val="271F6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program</a:t>
            </a:r>
            <a:endParaRPr lang="fi-FI" sz="4400" noProof="0" dirty="0">
              <a:solidFill>
                <a:srgbClr val="271F66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0" name="Rectangle 24"/>
          <p:cNvSpPr/>
          <p:nvPr/>
        </p:nvSpPr>
        <p:spPr>
          <a:xfrm>
            <a:off x="323528" y="404664"/>
            <a:ext cx="2730926" cy="1168038"/>
          </a:xfrm>
          <a:prstGeom prst="rect">
            <a:avLst/>
          </a:prstGeom>
          <a:solidFill>
            <a:srgbClr val="271F66">
              <a:alpha val="80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40" descr="appbar.share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8264" y="387507"/>
            <a:ext cx="723900" cy="7239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2" name="TextBox 49"/>
          <p:cNvSpPr txBox="1"/>
          <p:nvPr/>
        </p:nvSpPr>
        <p:spPr>
          <a:xfrm>
            <a:off x="323528" y="1080642"/>
            <a:ext cx="2736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000" b="1" dirty="0">
                <a:solidFill>
                  <a:schemeClr val="bg1"/>
                </a:solidFill>
              </a:rPr>
              <a:t>Leadership Program</a:t>
            </a:r>
          </a:p>
        </p:txBody>
      </p:sp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7504" y="2924944"/>
            <a:ext cx="585355" cy="576064"/>
          </a:xfrm>
          <a:prstGeom prst="flowChartConnector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7" cstate="print"/>
          <a:srcRect l="5727" r="2638"/>
          <a:stretch>
            <a:fillRect/>
          </a:stretch>
        </p:blipFill>
        <p:spPr bwMode="auto">
          <a:xfrm>
            <a:off x="107504" y="2420888"/>
            <a:ext cx="553014" cy="576064"/>
          </a:xfrm>
          <a:prstGeom prst="flowChartConnector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7504" y="4509120"/>
            <a:ext cx="576262" cy="581024"/>
          </a:xfrm>
          <a:prstGeom prst="flowChartConnector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6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07504" y="4005064"/>
            <a:ext cx="576064" cy="576064"/>
          </a:xfrm>
          <a:prstGeom prst="flowChartConnector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Kuva 7" descr="teamwork-383939.jpg"/>
          <p:cNvPicPr>
            <a:picLocks noChangeAspect="1"/>
          </p:cNvPicPr>
          <p:nvPr/>
        </p:nvPicPr>
        <p:blipFill>
          <a:blip r:embed="rId3" cstate="print">
            <a:lum bright="-11000"/>
          </a:blip>
          <a:srcRect/>
          <a:stretch>
            <a:fillRect/>
          </a:stretch>
        </p:blipFill>
        <p:spPr>
          <a:xfrm>
            <a:off x="0" y="0"/>
            <a:ext cx="9144000" cy="486916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683568" y="1268761"/>
            <a:ext cx="7704856" cy="48245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0" name="Dian numeron paikkamerkki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71CCB-3134-4921-B66F-48684EDCE592}" type="slidenum">
              <a:rPr lang="fi-FI" smtClean="0"/>
              <a:pPr/>
              <a:t>3</a:t>
            </a:fld>
            <a:endParaRPr lang="fi-FI"/>
          </a:p>
        </p:txBody>
      </p:sp>
      <p:cxnSp>
        <p:nvCxnSpPr>
          <p:cNvPr id="11" name="Suora yhdysviiva 10"/>
          <p:cNvCxnSpPr/>
          <p:nvPr/>
        </p:nvCxnSpPr>
        <p:spPr>
          <a:xfrm>
            <a:off x="-324544" y="4869160"/>
            <a:ext cx="9577064" cy="0"/>
          </a:xfrm>
          <a:prstGeom prst="line">
            <a:avLst/>
          </a:prstGeom>
          <a:ln w="101600">
            <a:solidFill>
              <a:srgbClr val="71777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kstikehys 16"/>
          <p:cNvSpPr txBox="1"/>
          <p:nvPr/>
        </p:nvSpPr>
        <p:spPr>
          <a:xfrm>
            <a:off x="251520" y="4549676"/>
            <a:ext cx="4572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Clr>
                <a:schemeClr val="bg1">
                  <a:lumMod val="95000"/>
                </a:schemeClr>
              </a:buClr>
              <a:buFont typeface="Arial" pitchFamily="34" charset="0"/>
              <a:buChar char="•"/>
            </a:pPr>
            <a:r>
              <a:rPr lang="fi-FI" sz="2400" dirty="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</a:t>
            </a:r>
          </a:p>
          <a:p>
            <a:pPr>
              <a:buClr>
                <a:schemeClr val="bg1">
                  <a:lumMod val="95000"/>
                </a:schemeClr>
              </a:buClr>
            </a:pPr>
            <a:r>
              <a:rPr lang="fi-FI" sz="3200" dirty="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1. Dr. Ruja Ignatova </a:t>
            </a:r>
          </a:p>
          <a:p>
            <a:pPr>
              <a:buClr>
                <a:schemeClr val="bg1">
                  <a:lumMod val="95000"/>
                </a:schemeClr>
              </a:buClr>
              <a:buFont typeface="Arial" pitchFamily="34" charset="0"/>
              <a:buChar char="•"/>
            </a:pPr>
            <a:endParaRPr lang="fi-FI" sz="3200" dirty="0">
              <a:solidFill>
                <a:srgbClr val="444F4F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>
              <a:buClr>
                <a:schemeClr val="bg1">
                  <a:lumMod val="95000"/>
                </a:schemeClr>
              </a:buClr>
            </a:pPr>
            <a:r>
              <a:rPr lang="fi-FI" sz="3200" dirty="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2. </a:t>
            </a:r>
            <a:r>
              <a:rPr lang="fi-FI" sz="3200" dirty="0" err="1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Facts</a:t>
            </a:r>
            <a:r>
              <a:rPr lang="fi-FI" sz="3200" dirty="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and </a:t>
            </a:r>
            <a:r>
              <a:rPr lang="fi-FI" sz="3200" dirty="0" err="1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numbers</a:t>
            </a:r>
            <a:endParaRPr lang="fi-FI" sz="3200" dirty="0">
              <a:solidFill>
                <a:srgbClr val="444F4F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8" name="Otsikko 1"/>
          <p:cNvSpPr txBox="1">
            <a:spLocks/>
          </p:cNvSpPr>
          <p:nvPr/>
        </p:nvSpPr>
        <p:spPr>
          <a:xfrm>
            <a:off x="0" y="3284984"/>
            <a:ext cx="9144000" cy="936104"/>
          </a:xfrm>
          <a:prstGeom prst="rect">
            <a:avLst/>
          </a:prstGeom>
          <a:noFill/>
          <a:effectLst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fi-FI" sz="4800" dirty="0">
                <a:solidFill>
                  <a:srgbClr val="E0C06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WHAT IS ONECOIN</a:t>
            </a:r>
            <a:endParaRPr kumimoji="0" lang="fi-FI" sz="4800" i="0" u="none" strike="noStrike" kern="1200" normalizeH="0" baseline="0" noProof="0" dirty="0">
              <a:solidFill>
                <a:srgbClr val="E0C066"/>
              </a:solidFill>
              <a:uLnTx/>
              <a:uFillTx/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9" name="Tekstikehys 18"/>
          <p:cNvSpPr txBox="1"/>
          <p:nvPr/>
        </p:nvSpPr>
        <p:spPr>
          <a:xfrm>
            <a:off x="3851920" y="4549676"/>
            <a:ext cx="496855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Clr>
                <a:schemeClr val="bg1">
                  <a:lumMod val="95000"/>
                </a:schemeClr>
              </a:buClr>
              <a:buFont typeface="Arial" pitchFamily="34" charset="0"/>
              <a:buChar char="•"/>
            </a:pPr>
            <a:r>
              <a:rPr lang="fi-FI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</a:t>
            </a:r>
          </a:p>
          <a:p>
            <a:pPr algn="r">
              <a:buClr>
                <a:schemeClr val="bg1">
                  <a:lumMod val="95000"/>
                </a:schemeClr>
              </a:buClr>
            </a:pPr>
            <a:r>
              <a:rPr lang="fi-FI" sz="32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 3</a:t>
            </a:r>
            <a:r>
              <a:rPr lang="fi-FI" sz="3200" dirty="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3. </a:t>
            </a:r>
            <a:r>
              <a:rPr lang="fi-FI" sz="3200" dirty="0" err="1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What</a:t>
            </a:r>
            <a:r>
              <a:rPr lang="fi-FI" sz="3200" dirty="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fi-FI" sz="3200" dirty="0" err="1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OneCoin</a:t>
            </a:r>
            <a:r>
              <a:rPr lang="fi-FI" sz="3200" dirty="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is</a:t>
            </a:r>
          </a:p>
          <a:p>
            <a:pPr algn="r">
              <a:buClr>
                <a:schemeClr val="bg1">
                  <a:lumMod val="95000"/>
                </a:schemeClr>
              </a:buClr>
              <a:buFont typeface="Arial" pitchFamily="34" charset="0"/>
              <a:buChar char="•"/>
            </a:pPr>
            <a:endParaRPr lang="fi-FI" sz="3200" dirty="0">
              <a:solidFill>
                <a:srgbClr val="444F4F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r">
              <a:buClr>
                <a:schemeClr val="bg1">
                  <a:lumMod val="95000"/>
                </a:schemeClr>
              </a:buClr>
              <a:buFont typeface="Arial" pitchFamily="34" charset="0"/>
              <a:buChar char="•"/>
            </a:pPr>
            <a:r>
              <a:rPr lang="fi-FI" sz="3200" dirty="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4. </a:t>
            </a:r>
            <a:r>
              <a:rPr lang="fi-FI" sz="3200" dirty="0" err="1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OneCoin</a:t>
            </a:r>
            <a:r>
              <a:rPr lang="fi-FI" sz="3200" dirty="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The Vision</a:t>
            </a:r>
          </a:p>
          <a:p>
            <a:pPr algn="ctr">
              <a:buClr>
                <a:schemeClr val="bg1">
                  <a:lumMod val="95000"/>
                </a:schemeClr>
              </a:buClr>
            </a:pPr>
            <a:endParaRPr lang="fi-FI" sz="2400" dirty="0">
              <a:solidFill>
                <a:schemeClr val="tx1">
                  <a:lumMod val="85000"/>
                  <a:lumOff val="15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ransition spd="med">
    <p:circl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496" y="1213564"/>
            <a:ext cx="9068084" cy="5527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Otsikko 1"/>
          <p:cNvSpPr txBox="1">
            <a:spLocks/>
          </p:cNvSpPr>
          <p:nvPr/>
        </p:nvSpPr>
        <p:spPr>
          <a:xfrm>
            <a:off x="648072" y="260648"/>
            <a:ext cx="3491880" cy="792088"/>
          </a:xfrm>
          <a:prstGeom prst="rect">
            <a:avLst/>
          </a:prstGeom>
          <a:noFill/>
          <a:effectLst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</a:pPr>
            <a:r>
              <a:rPr lang="fi-FI" sz="4400">
                <a:solidFill>
                  <a:srgbClr val="271F6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Sign up</a:t>
            </a:r>
            <a:endParaRPr lang="fi-FI" sz="4400" noProof="0" dirty="0">
              <a:solidFill>
                <a:srgbClr val="271F66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7" name="Tekstikehys 6"/>
          <p:cNvSpPr txBox="1"/>
          <p:nvPr/>
        </p:nvSpPr>
        <p:spPr>
          <a:xfrm>
            <a:off x="4427984" y="789672"/>
            <a:ext cx="439248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2000">
                <a:solidFill>
                  <a:srgbClr val="E61E3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ALWAYS trough the Back Office of the referee’s position. </a:t>
            </a:r>
          </a:p>
          <a:p>
            <a:endParaRPr lang="fi-FI" sz="2000">
              <a:solidFill>
                <a:srgbClr val="E61E3F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r>
              <a:rPr lang="fi-FI" sz="2000">
                <a:solidFill>
                  <a:srgbClr val="E61E3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The best way is to choose the new position from referee’s Network tree.</a:t>
            </a:r>
          </a:p>
        </p:txBody>
      </p:sp>
      <p:sp>
        <p:nvSpPr>
          <p:cNvPr id="8" name="Tekstikehys 7"/>
          <p:cNvSpPr txBox="1"/>
          <p:nvPr/>
        </p:nvSpPr>
        <p:spPr>
          <a:xfrm>
            <a:off x="1403648" y="1484784"/>
            <a:ext cx="295232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2000">
                <a:solidFill>
                  <a:srgbClr val="271F6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Fill in the information.</a:t>
            </a:r>
          </a:p>
          <a:p>
            <a:r>
              <a:rPr lang="fi-FI" sz="2000">
                <a:solidFill>
                  <a:srgbClr val="271F6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</a:p>
          <a:p>
            <a:r>
              <a:rPr lang="fi-FI" sz="2000">
                <a:solidFill>
                  <a:srgbClr val="271F6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Username is unchangeable.</a:t>
            </a:r>
          </a:p>
          <a:p>
            <a:r>
              <a:rPr lang="fi-FI" sz="2000">
                <a:solidFill>
                  <a:srgbClr val="271F6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</a:p>
          <a:p>
            <a:r>
              <a:rPr lang="fi-FI" sz="2000">
                <a:solidFill>
                  <a:srgbClr val="271F6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All the other information can be changed later. </a:t>
            </a:r>
          </a:p>
          <a:p>
            <a:endParaRPr lang="fi-FI" sz="2000">
              <a:solidFill>
                <a:srgbClr val="271F66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r>
              <a:rPr lang="fi-FI" sz="2000">
                <a:solidFill>
                  <a:srgbClr val="271F6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Read Terms and Conditions.</a:t>
            </a:r>
          </a:p>
        </p:txBody>
      </p:sp>
      <p:sp>
        <p:nvSpPr>
          <p:cNvPr id="9" name="Tekstikehys 8"/>
          <p:cNvSpPr txBox="1"/>
          <p:nvPr/>
        </p:nvSpPr>
        <p:spPr>
          <a:xfrm>
            <a:off x="1403648" y="5517232"/>
            <a:ext cx="34563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2000">
                <a:solidFill>
                  <a:srgbClr val="E61E3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Corporates can sign up, too.</a:t>
            </a:r>
          </a:p>
        </p:txBody>
      </p:sp>
      <p:sp>
        <p:nvSpPr>
          <p:cNvPr id="10" name="Tekstikehys 9"/>
          <p:cNvSpPr txBox="1"/>
          <p:nvPr/>
        </p:nvSpPr>
        <p:spPr>
          <a:xfrm>
            <a:off x="5508104" y="2852936"/>
            <a:ext cx="3528392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2000">
                <a:solidFill>
                  <a:srgbClr val="271F6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After signing, the new member will receive an email with confirmation link. </a:t>
            </a:r>
          </a:p>
          <a:p>
            <a:endParaRPr lang="fi-FI" sz="2000">
              <a:solidFill>
                <a:srgbClr val="271F66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r>
              <a:rPr lang="fi-FI" sz="2000">
                <a:solidFill>
                  <a:srgbClr val="271F6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The new member will click the link to verify his/her email address and sign in his/her account the first time to purchase the package. </a:t>
            </a:r>
          </a:p>
          <a:p>
            <a:endParaRPr lang="fi-FI" sz="2000">
              <a:solidFill>
                <a:srgbClr val="271F66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r>
              <a:rPr lang="fi-FI" sz="2000">
                <a:solidFill>
                  <a:srgbClr val="271F6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Store the confirmation email.</a:t>
            </a:r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71CCB-3134-4921-B66F-48684EDCE592}" type="slidenum">
              <a:rPr lang="fi-FI" smtClean="0"/>
              <a:pPr/>
              <a:t>30</a:t>
            </a:fld>
            <a:endParaRPr lang="fi-FI"/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71CCB-3134-4921-B66F-48684EDCE592}" type="slidenum">
              <a:rPr lang="fi-FI" smtClean="0"/>
              <a:pPr/>
              <a:t>31</a:t>
            </a:fld>
            <a:endParaRPr lang="fi-FI"/>
          </a:p>
        </p:txBody>
      </p:sp>
      <p:sp>
        <p:nvSpPr>
          <p:cNvPr id="6" name="Tekstikehys 5"/>
          <p:cNvSpPr txBox="1"/>
          <p:nvPr/>
        </p:nvSpPr>
        <p:spPr>
          <a:xfrm>
            <a:off x="0" y="5201905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i-FI" sz="400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WELCOME TO</a:t>
            </a:r>
          </a:p>
          <a:p>
            <a:pPr algn="ctr"/>
            <a:r>
              <a:rPr lang="fi-FI" sz="400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ONELIFE NETWORK!</a:t>
            </a:r>
          </a:p>
        </p:txBody>
      </p:sp>
      <p:sp>
        <p:nvSpPr>
          <p:cNvPr id="5" name="Tekstikehys 4"/>
          <p:cNvSpPr txBox="1"/>
          <p:nvPr/>
        </p:nvSpPr>
        <p:spPr>
          <a:xfrm>
            <a:off x="8748464" y="6597352"/>
            <a:ext cx="43204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1000">
                <a:solidFill>
                  <a:schemeClr val="bg1">
                    <a:lumMod val="85000"/>
                  </a:schemeClr>
                </a:solidFill>
              </a:rPr>
              <a:t>HP</a:t>
            </a: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 bright="-62000" contrast="-62000"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tsikko 1"/>
          <p:cNvSpPr txBox="1">
            <a:spLocks/>
          </p:cNvSpPr>
          <p:nvPr/>
        </p:nvSpPr>
        <p:spPr>
          <a:xfrm>
            <a:off x="0" y="-99392"/>
            <a:ext cx="4896544" cy="1584176"/>
          </a:xfrm>
          <a:prstGeom prst="rect">
            <a:avLst/>
          </a:prstGeom>
          <a:noFill/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  <a:sp3d/>
          </a:bodyPr>
          <a:lstStyle/>
          <a:p>
            <a:pPr lvl="0" algn="ctr">
              <a:spcBef>
                <a:spcPct val="0"/>
              </a:spcBef>
            </a:pPr>
            <a:r>
              <a:rPr lang="fi-FI" sz="4400">
                <a:solidFill>
                  <a:srgbClr val="E0C066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The founder</a:t>
            </a:r>
            <a:endParaRPr lang="fi-FI" sz="4400" dirty="0">
              <a:solidFill>
                <a:srgbClr val="E0C066"/>
              </a:solidFill>
              <a:effectLst/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lvl="0" algn="ctr">
              <a:spcBef>
                <a:spcPct val="0"/>
              </a:spcBef>
            </a:pPr>
            <a:r>
              <a:rPr lang="fi-FI" sz="4400" dirty="0" err="1">
                <a:solidFill>
                  <a:srgbClr val="E0C066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Dr</a:t>
            </a:r>
            <a:r>
              <a:rPr lang="fi-FI" sz="4400" dirty="0">
                <a:solidFill>
                  <a:srgbClr val="E0C066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</a:t>
            </a:r>
            <a:r>
              <a:rPr lang="fi-FI" sz="4400" dirty="0" err="1">
                <a:solidFill>
                  <a:srgbClr val="E0C066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Ruja</a:t>
            </a:r>
            <a:r>
              <a:rPr lang="fi-FI" sz="4400" dirty="0">
                <a:solidFill>
                  <a:srgbClr val="E0C066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fi-FI" sz="4400" dirty="0" err="1">
                <a:solidFill>
                  <a:srgbClr val="E0C066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Ignatova</a:t>
            </a:r>
            <a:endParaRPr kumimoji="0" lang="fi-FI" sz="4400" i="0" u="none" strike="noStrike" kern="1200" normalizeH="0" baseline="0" noProof="0" dirty="0">
              <a:solidFill>
                <a:srgbClr val="E0C066"/>
              </a:solidFill>
              <a:effectLst/>
              <a:uLnTx/>
              <a:uFillTx/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0" name="Dian numeron paikkamerkki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71CCB-3134-4921-B66F-48684EDCE592}" type="slidenum">
              <a:rPr lang="fi-FI" smtClean="0"/>
              <a:pPr/>
              <a:t>4</a:t>
            </a:fld>
            <a:endParaRPr lang="fi-FI" dirty="0"/>
          </a:p>
        </p:txBody>
      </p:sp>
      <p:pic>
        <p:nvPicPr>
          <p:cNvPr id="17" name="Picture 2" descr="https://www.onecoin.eu/uploads/media/default/0001/01/faa21ba585e9ae03817ee7268ab66d3024b2b1e0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56592" y="1"/>
            <a:ext cx="3687407" cy="2492895"/>
          </a:xfrm>
          <a:prstGeom prst="rect">
            <a:avLst/>
          </a:prstGeom>
          <a:noFill/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107504" y="1700808"/>
            <a:ext cx="8928992" cy="475252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indent="-342900" algn="just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00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She was b</a:t>
            </a:r>
            <a:r>
              <a:rPr lang="fi-FI" sz="200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orn in Bulgaria and</a:t>
            </a:r>
            <a:r>
              <a:rPr lang="en-US" sz="200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moved</a:t>
            </a:r>
          </a:p>
          <a:p>
            <a:pPr marL="342900" indent="-342900" algn="just">
              <a:spcBef>
                <a:spcPct val="20000"/>
              </a:spcBef>
              <a:defRPr/>
            </a:pPr>
            <a:r>
              <a:rPr lang="en-US" sz="200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to Germany with her family at the age of 10.</a:t>
            </a:r>
          </a:p>
          <a:p>
            <a:pPr marL="342900" lvl="0" indent="-342900" algn="just">
              <a:spcBef>
                <a:spcPct val="20000"/>
              </a:spcBef>
              <a:defRPr/>
            </a:pPr>
            <a:endParaRPr lang="en-US" sz="1100">
              <a:solidFill>
                <a:schemeClr val="bg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342900" lvl="0" indent="-342900" algn="just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Master’s Degree in Law and Ph.D. in Law from, University of Konstanz, a degree in Law, University of Oxford (M.Jur) and Economics, University of Hagen.  </a:t>
            </a:r>
          </a:p>
          <a:p>
            <a:pPr marL="342900" lvl="0" indent="-342900" algn="just">
              <a:spcBef>
                <a:spcPct val="20000"/>
              </a:spcBef>
              <a:buFont typeface="Arial" pitchFamily="34" charset="0"/>
              <a:buChar char="•"/>
            </a:pPr>
            <a:endParaRPr lang="en-US" sz="1100">
              <a:solidFill>
                <a:schemeClr val="bg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342900" lvl="0" indent="-342900" algn="just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  <a:sym typeface="Lato Light" charset="0"/>
              </a:rPr>
              <a:t>In </a:t>
            </a:r>
            <a:r>
              <a:rPr lang="en-US" sz="200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2012 and 2014 awarded as a Business Woman of the Year in Bulgaria. </a:t>
            </a:r>
          </a:p>
          <a:p>
            <a:pPr marL="342900" lvl="0" indent="-342900" algn="just">
              <a:spcBef>
                <a:spcPct val="20000"/>
              </a:spcBef>
              <a:buFont typeface="Arial" pitchFamily="34" charset="0"/>
              <a:buChar char="•"/>
            </a:pPr>
            <a:endParaRPr lang="en-US" sz="1100">
              <a:solidFill>
                <a:schemeClr val="bg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342900" lvl="0" indent="-342900" algn="just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200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She was an Associate Partner at McKinsey &amp; Company. While at McKinsey worked for Sberbank, UniCredit, Allianz and other financial institutions. </a:t>
            </a:r>
          </a:p>
          <a:p>
            <a:pPr marL="342900" lvl="0" indent="-342900" algn="just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US" sz="1100">
              <a:solidFill>
                <a:schemeClr val="bg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342900" lvl="0" indent="-342900" algn="just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190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Consulting work for several Crypto Currency companies.</a:t>
            </a:r>
          </a:p>
          <a:p>
            <a:pPr marL="342900" lvl="0" indent="-342900" algn="just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US" sz="1100">
              <a:solidFill>
                <a:schemeClr val="bg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342900" lvl="0" indent="-342900" algn="just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190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Published two books in English, German and Chinese.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>
            <a:lum bright="-67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ian numeron paikkamerkki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71CCB-3134-4921-B66F-48684EDCE592}" type="slidenum">
              <a:rPr lang="fi-FI" smtClean="0"/>
              <a:pPr/>
              <a:t>5</a:t>
            </a:fld>
            <a:endParaRPr lang="fi-FI"/>
          </a:p>
        </p:txBody>
      </p:sp>
      <p:pic>
        <p:nvPicPr>
          <p:cNvPr id="16" name="Picture 2" descr="https://www.onecoin.eu/uploads/media/default/0001/01/4e448bc94b12b1fa7f41318e6eeac44b4d2cc0ce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" y="1196753"/>
            <a:ext cx="2866007" cy="5661248"/>
          </a:xfrm>
          <a:prstGeom prst="rect">
            <a:avLst/>
          </a:prstGeom>
          <a:noFill/>
        </p:spPr>
      </p:pic>
      <p:sp>
        <p:nvSpPr>
          <p:cNvPr id="6" name="Tekstikehys 5"/>
          <p:cNvSpPr txBox="1"/>
          <p:nvPr/>
        </p:nvSpPr>
        <p:spPr>
          <a:xfrm>
            <a:off x="2627784" y="1113993"/>
            <a:ext cx="6876256" cy="55553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en-US" sz="2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  <a:sym typeface="Lato Light" charset="0"/>
              </a:rPr>
              <a:t>     </a:t>
            </a:r>
            <a:r>
              <a:rPr lang="en-US" sz="2000" dirty="0" err="1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  <a:sym typeface="Lato Light" charset="0"/>
              </a:rPr>
              <a:t>OneCoin</a:t>
            </a:r>
            <a:r>
              <a:rPr lang="en-US" sz="2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  <a:sym typeface="Lato Light" charset="0"/>
              </a:rPr>
              <a:t> is a Limited Liability Company (Ltd.) </a:t>
            </a:r>
          </a:p>
          <a:p>
            <a:pPr marL="342900" indent="-342900"/>
            <a:r>
              <a:rPr lang="en-US" sz="2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  <a:sym typeface="Lato Light" charset="0"/>
              </a:rPr>
              <a:t>	registered in Dubai</a:t>
            </a:r>
            <a:r>
              <a:rPr lang="en-US" sz="2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</a:p>
          <a:p>
            <a:pPr lvl="1"/>
            <a:endParaRPr lang="en-US" sz="1500" dirty="0">
              <a:solidFill>
                <a:schemeClr val="bg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  <a:sym typeface="Lato Light" charset="0"/>
            </a:endParaRPr>
          </a:p>
          <a:p>
            <a:pPr marL="342900" indent="-342900"/>
            <a:r>
              <a:rPr lang="en-US" sz="2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  <a:sym typeface="Lato Light" charset="0"/>
              </a:rPr>
              <a:t>     The head office is located in Sofia, Bulgaria - One Network Services Ltd, register number 201531600.  There are over 100 employees in Sofia.</a:t>
            </a:r>
          </a:p>
          <a:p>
            <a:pPr marL="342900" indent="-342900"/>
            <a:endParaRPr lang="en-US" sz="1500" dirty="0">
              <a:solidFill>
                <a:schemeClr val="bg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342900" indent="-342900"/>
            <a:r>
              <a:rPr lang="en-US" sz="2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  The primary activity of </a:t>
            </a:r>
            <a:r>
              <a:rPr lang="en-US" sz="2000" dirty="0" err="1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OneCoin</a:t>
            </a:r>
            <a:r>
              <a:rPr lang="en-US" sz="2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Ltd. is sales and distribution of education products and developing cryptocurrency.</a:t>
            </a:r>
          </a:p>
          <a:p>
            <a:pPr marL="800100" lvl="1" indent="-342900"/>
            <a:endParaRPr lang="en-US" sz="1500" dirty="0">
              <a:solidFill>
                <a:schemeClr val="bg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  <a:sym typeface="Lato Light" charset="0"/>
            </a:endParaRPr>
          </a:p>
          <a:p>
            <a:pPr marL="342900" indent="-342900"/>
            <a:r>
              <a:rPr lang="en-US" sz="2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  <a:sym typeface="Lato Light" charset="0"/>
              </a:rPr>
              <a:t>     </a:t>
            </a:r>
            <a:r>
              <a:rPr lang="en-US" sz="2000" dirty="0" err="1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  <a:sym typeface="Lato Light" charset="0"/>
              </a:rPr>
              <a:t>OneCoin</a:t>
            </a:r>
            <a:r>
              <a:rPr lang="en-US" sz="2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  <a:sym typeface="Lato Light" charset="0"/>
              </a:rPr>
              <a:t> Ltd. and its products have been certified as legal and legitimate by an established German law</a:t>
            </a:r>
          </a:p>
          <a:p>
            <a:pPr marL="342900" indent="-342900"/>
            <a:r>
              <a:rPr lang="en-US" sz="2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  <a:sym typeface="Lato Light" charset="0"/>
              </a:rPr>
              <a:t>	firm, </a:t>
            </a:r>
            <a:r>
              <a:rPr lang="en-US" sz="2000" dirty="0" err="1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Breidenbach</a:t>
            </a:r>
            <a:r>
              <a:rPr lang="en-US" sz="2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Rechtsanwälte</a:t>
            </a:r>
            <a:r>
              <a:rPr lang="en-US" sz="2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  <a:sym typeface="Lato Light" charset="0"/>
              </a:rPr>
              <a:t>.</a:t>
            </a:r>
          </a:p>
          <a:p>
            <a:pPr marL="342900" indent="-342900"/>
            <a:endParaRPr lang="en-US" sz="1500" dirty="0">
              <a:solidFill>
                <a:schemeClr val="bg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  <a:sym typeface="Lato Light" charset="0"/>
            </a:endParaRPr>
          </a:p>
          <a:p>
            <a:pPr marL="342900" indent="-342900"/>
            <a:r>
              <a:rPr lang="en-US" sz="2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  <a:sym typeface="Lato Light" charset="0"/>
              </a:rPr>
              <a:t>	</a:t>
            </a:r>
            <a:r>
              <a:rPr lang="en-US" sz="2000" dirty="0" err="1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OneCoin</a:t>
            </a:r>
            <a:r>
              <a:rPr lang="en-US" sz="2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Ltd is a global company with key markets in Europe, South-East Asia, Africa and Latin America.</a:t>
            </a:r>
          </a:p>
          <a:p>
            <a:pPr marL="342900" indent="-342900"/>
            <a:endParaRPr lang="en-US" sz="1500" dirty="0">
              <a:solidFill>
                <a:schemeClr val="bg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  <a:sym typeface="Lato Light" charset="0"/>
            </a:endParaRPr>
          </a:p>
          <a:p>
            <a:pPr marL="342900" indent="-342900"/>
            <a:r>
              <a:rPr lang="en-US" sz="2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  <a:sym typeface="Lato Light" charset="0"/>
              </a:rPr>
              <a:t>	The target group is</a:t>
            </a:r>
            <a:r>
              <a:rPr lang="en-US" sz="2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2,2 billion unbanked adults.</a:t>
            </a:r>
            <a:endParaRPr lang="en-US" sz="2000" dirty="0">
              <a:solidFill>
                <a:schemeClr val="bg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  <a:sym typeface="Lato Light" charset="0"/>
            </a:endParaRPr>
          </a:p>
        </p:txBody>
      </p:sp>
      <p:sp>
        <p:nvSpPr>
          <p:cNvPr id="7" name="Otsikko 1"/>
          <p:cNvSpPr txBox="1">
            <a:spLocks/>
          </p:cNvSpPr>
          <p:nvPr/>
        </p:nvSpPr>
        <p:spPr>
          <a:xfrm>
            <a:off x="0" y="116632"/>
            <a:ext cx="9144000" cy="792088"/>
          </a:xfrm>
          <a:prstGeom prst="rect">
            <a:avLst/>
          </a:prstGeom>
          <a:noFill/>
          <a:effectLst/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  <a:sp3d/>
          </a:bodyPr>
          <a:lstStyle/>
          <a:p>
            <a:pPr lvl="0" algn="ctr">
              <a:spcBef>
                <a:spcPct val="0"/>
              </a:spcBef>
            </a:pPr>
            <a:r>
              <a:rPr lang="fi-FI" sz="4400" noProof="0" dirty="0" err="1">
                <a:solidFill>
                  <a:srgbClr val="E0C066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OneCoin</a:t>
            </a:r>
            <a:r>
              <a:rPr lang="fi-FI" sz="4400" noProof="0" dirty="0">
                <a:solidFill>
                  <a:srgbClr val="E0C066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– The Company</a:t>
            </a: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 bright="-44000"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ian numeron paikkamerkki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71CCB-3134-4921-B66F-48684EDCE592}" type="slidenum">
              <a:rPr lang="fi-FI" smtClean="0"/>
              <a:pPr/>
              <a:t>6</a:t>
            </a:fld>
            <a:endParaRPr lang="fi-FI"/>
          </a:p>
        </p:txBody>
      </p:sp>
      <p:sp>
        <p:nvSpPr>
          <p:cNvPr id="12" name="Nuoli oikealle 11"/>
          <p:cNvSpPr/>
          <p:nvPr/>
        </p:nvSpPr>
        <p:spPr>
          <a:xfrm>
            <a:off x="5220072" y="764704"/>
            <a:ext cx="2952328" cy="936104"/>
          </a:xfrm>
          <a:prstGeom prst="rightArrow">
            <a:avLst/>
          </a:prstGeom>
          <a:solidFill>
            <a:schemeClr val="bg1">
              <a:lumMod val="50000"/>
            </a:schemeClr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en-US">
                <a:solidFill>
                  <a:schemeClr val="bg1">
                    <a:lumMod val="95000"/>
                  </a:schemeClr>
                </a:solidFill>
                <a:latin typeface="Franklin Gothic Demi" pitchFamily="34" charset="0"/>
              </a:rPr>
              <a:t>Deal Shaker 15.1.2017</a:t>
            </a:r>
            <a:endParaRPr lang="en-US" dirty="0">
              <a:solidFill>
                <a:schemeClr val="bg1">
                  <a:lumMod val="95000"/>
                </a:schemeClr>
              </a:solidFill>
              <a:latin typeface="Franklin Gothic Demi" pitchFamily="34" charset="0"/>
            </a:endParaRPr>
          </a:p>
        </p:txBody>
      </p:sp>
      <p:sp>
        <p:nvSpPr>
          <p:cNvPr id="16" name="Nuoli oikealle 15"/>
          <p:cNvSpPr/>
          <p:nvPr/>
        </p:nvSpPr>
        <p:spPr>
          <a:xfrm>
            <a:off x="323528" y="5993904"/>
            <a:ext cx="2952328" cy="864096"/>
          </a:xfrm>
          <a:prstGeom prst="rightArrow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en-US" dirty="0">
                <a:solidFill>
                  <a:schemeClr val="bg1">
                    <a:lumMod val="95000"/>
                  </a:schemeClr>
                </a:solidFill>
                <a:latin typeface="Franklin Gothic Demi" pitchFamily="34" charset="0"/>
              </a:rPr>
              <a:t>The beginning 11.8.2014 </a:t>
            </a:r>
          </a:p>
        </p:txBody>
      </p:sp>
      <p:sp>
        <p:nvSpPr>
          <p:cNvPr id="18" name="Nuoli oikealle 17"/>
          <p:cNvSpPr/>
          <p:nvPr/>
        </p:nvSpPr>
        <p:spPr>
          <a:xfrm>
            <a:off x="899592" y="5345832"/>
            <a:ext cx="2952328" cy="864096"/>
          </a:xfrm>
          <a:prstGeom prst="rightArrow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en-US" dirty="0">
                <a:solidFill>
                  <a:schemeClr val="bg1">
                    <a:lumMod val="95000"/>
                  </a:schemeClr>
                </a:solidFill>
                <a:latin typeface="Franklin Gothic Demi" pitchFamily="34" charset="0"/>
              </a:rPr>
              <a:t>Mining starts 20.1.2015</a:t>
            </a:r>
          </a:p>
        </p:txBody>
      </p:sp>
      <p:sp>
        <p:nvSpPr>
          <p:cNvPr id="19" name="Nuoli oikealle 18"/>
          <p:cNvSpPr/>
          <p:nvPr/>
        </p:nvSpPr>
        <p:spPr>
          <a:xfrm>
            <a:off x="1619672" y="4409728"/>
            <a:ext cx="2952328" cy="1224136"/>
          </a:xfrm>
          <a:prstGeom prst="rightArrow">
            <a:avLst/>
          </a:prstGeom>
          <a:solidFill>
            <a:schemeClr val="bg1">
              <a:lumMod val="50000"/>
            </a:schemeClr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en-US" dirty="0">
                <a:solidFill>
                  <a:schemeClr val="bg1">
                    <a:lumMod val="95000"/>
                  </a:schemeClr>
                </a:solidFill>
                <a:latin typeface="Franklin Gothic Demi" pitchFamily="34" charset="0"/>
              </a:rPr>
              <a:t>Exchange opens 15.6.2015</a:t>
            </a:r>
          </a:p>
        </p:txBody>
      </p:sp>
      <p:sp>
        <p:nvSpPr>
          <p:cNvPr id="20" name="Nuoli oikealle 19"/>
          <p:cNvSpPr/>
          <p:nvPr/>
        </p:nvSpPr>
        <p:spPr>
          <a:xfrm>
            <a:off x="323528" y="3761656"/>
            <a:ext cx="4968552" cy="864096"/>
          </a:xfrm>
          <a:prstGeom prst="rightArrow">
            <a:avLst/>
          </a:prstGeom>
          <a:solidFill>
            <a:schemeClr val="bg2">
              <a:lumMod val="75000"/>
            </a:schemeClr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en-US" dirty="0">
                <a:solidFill>
                  <a:schemeClr val="bg1">
                    <a:lumMod val="95000"/>
                  </a:schemeClr>
                </a:solidFill>
                <a:latin typeface="Franklin Gothic Demi" pitchFamily="34" charset="0"/>
              </a:rPr>
              <a:t>The second biggest </a:t>
            </a:r>
            <a:r>
              <a:rPr lang="en-US" dirty="0" err="1">
                <a:solidFill>
                  <a:schemeClr val="bg1">
                    <a:lumMod val="95000"/>
                  </a:schemeClr>
                </a:solidFill>
                <a:latin typeface="Franklin Gothic Demi" pitchFamily="34" charset="0"/>
              </a:rPr>
              <a:t>cryptocurrency</a:t>
            </a:r>
            <a:r>
              <a:rPr lang="en-US" dirty="0">
                <a:solidFill>
                  <a:schemeClr val="bg1">
                    <a:lumMod val="95000"/>
                  </a:schemeClr>
                </a:solidFill>
                <a:latin typeface="Franklin Gothic Demi" pitchFamily="34" charset="0"/>
              </a:rPr>
              <a:t> </a:t>
            </a:r>
            <a:r>
              <a:rPr lang="en-US" dirty="0">
                <a:solidFill>
                  <a:schemeClr val="bg1"/>
                </a:solidFill>
                <a:latin typeface="Franklin Gothic Demi" pitchFamily="34" charset="0"/>
              </a:rPr>
              <a:t>1.1.2016</a:t>
            </a:r>
          </a:p>
        </p:txBody>
      </p:sp>
      <p:sp>
        <p:nvSpPr>
          <p:cNvPr id="21" name="Nuoli oikealle 20"/>
          <p:cNvSpPr/>
          <p:nvPr/>
        </p:nvSpPr>
        <p:spPr>
          <a:xfrm>
            <a:off x="3131840" y="2825552"/>
            <a:ext cx="2952328" cy="1224136"/>
          </a:xfrm>
          <a:prstGeom prst="rightArrow">
            <a:avLst/>
          </a:prstGeom>
          <a:solidFill>
            <a:srgbClr val="E61E3F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en-US" dirty="0">
                <a:solidFill>
                  <a:schemeClr val="bg1">
                    <a:lumMod val="95000"/>
                  </a:schemeClr>
                </a:solidFill>
                <a:latin typeface="Franklin Gothic Demi" pitchFamily="34" charset="0"/>
              </a:rPr>
              <a:t>2 million members 11.6.2016.</a:t>
            </a:r>
          </a:p>
        </p:txBody>
      </p:sp>
      <p:sp>
        <p:nvSpPr>
          <p:cNvPr id="22" name="Nuoli oikealle 21"/>
          <p:cNvSpPr/>
          <p:nvPr/>
        </p:nvSpPr>
        <p:spPr>
          <a:xfrm>
            <a:off x="3635896" y="1457400"/>
            <a:ext cx="3528392" cy="1728192"/>
          </a:xfrm>
          <a:prstGeom prst="rightArrow">
            <a:avLst/>
          </a:prstGeom>
          <a:solidFill>
            <a:srgbClr val="120054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lvl="0" indent="-342900" algn="ctr">
              <a:spcBef>
                <a:spcPct val="20000"/>
              </a:spcBef>
              <a:defRPr/>
            </a:pPr>
            <a:r>
              <a:rPr lang="en-US" dirty="0">
                <a:solidFill>
                  <a:schemeClr val="bg1">
                    <a:lumMod val="95000"/>
                  </a:schemeClr>
                </a:solidFill>
                <a:latin typeface="Franklin Gothic Demi" pitchFamily="34" charset="0"/>
              </a:rPr>
              <a:t> 1.10.2016 new blockchain, MAB. and                             2,5 million members</a:t>
            </a:r>
          </a:p>
        </p:txBody>
      </p:sp>
      <p:sp>
        <p:nvSpPr>
          <p:cNvPr id="23" name="Otsikko 1"/>
          <p:cNvSpPr txBox="1">
            <a:spLocks/>
          </p:cNvSpPr>
          <p:nvPr/>
        </p:nvSpPr>
        <p:spPr>
          <a:xfrm>
            <a:off x="323528" y="188640"/>
            <a:ext cx="6336704" cy="792088"/>
          </a:xfrm>
          <a:prstGeom prst="rect">
            <a:avLst/>
          </a:prstGeom>
          <a:noFill/>
          <a:effectLst/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  <a:sp3d/>
          </a:bodyPr>
          <a:lstStyle/>
          <a:p>
            <a:pPr lvl="0">
              <a:spcBef>
                <a:spcPct val="0"/>
              </a:spcBef>
            </a:pPr>
            <a:r>
              <a:rPr lang="fi-FI" sz="4400" dirty="0" err="1">
                <a:solidFill>
                  <a:srgbClr val="E0C066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Facts</a:t>
            </a:r>
            <a:r>
              <a:rPr lang="fi-FI" sz="4400" dirty="0">
                <a:solidFill>
                  <a:srgbClr val="E0C066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and </a:t>
            </a:r>
            <a:r>
              <a:rPr lang="fi-FI" sz="4400" dirty="0" err="1">
                <a:solidFill>
                  <a:srgbClr val="E0C066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numbers</a:t>
            </a:r>
            <a:endParaRPr lang="fi-FI" sz="4400" noProof="0" dirty="0">
              <a:solidFill>
                <a:srgbClr val="E0C066"/>
              </a:solidFill>
              <a:effectLst/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6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 bright="-53000" contrast="-44000"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ian numeron paikkamerkki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71CCB-3134-4921-B66F-48684EDCE592}" type="slidenum">
              <a:rPr lang="fi-FI" smtClean="0"/>
              <a:pPr/>
              <a:t>7</a:t>
            </a:fld>
            <a:endParaRPr lang="fi-FI"/>
          </a:p>
        </p:txBody>
      </p:sp>
      <p:sp>
        <p:nvSpPr>
          <p:cNvPr id="5" name="Otsikko 1"/>
          <p:cNvSpPr txBox="1">
            <a:spLocks/>
          </p:cNvSpPr>
          <p:nvPr/>
        </p:nvSpPr>
        <p:spPr>
          <a:xfrm>
            <a:off x="0" y="332656"/>
            <a:ext cx="9144000" cy="792088"/>
          </a:xfrm>
          <a:prstGeom prst="rect">
            <a:avLst/>
          </a:prstGeom>
          <a:noFill/>
          <a:effectLst/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  <a:sp3d/>
          </a:bodyPr>
          <a:lstStyle/>
          <a:p>
            <a:pPr lvl="0" algn="ctr">
              <a:spcBef>
                <a:spcPct val="0"/>
              </a:spcBef>
            </a:pPr>
            <a:r>
              <a:rPr lang="fi-FI" sz="4400" dirty="0" err="1">
                <a:solidFill>
                  <a:srgbClr val="E0C066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Facts</a:t>
            </a:r>
            <a:r>
              <a:rPr lang="fi-FI" sz="4400" dirty="0">
                <a:solidFill>
                  <a:srgbClr val="E0C066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and </a:t>
            </a:r>
            <a:r>
              <a:rPr lang="fi-FI" sz="4400" dirty="0" err="1">
                <a:solidFill>
                  <a:srgbClr val="E0C066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numbers</a:t>
            </a:r>
            <a:endParaRPr lang="fi-FI" sz="4400" noProof="0" dirty="0">
              <a:solidFill>
                <a:srgbClr val="E0C066"/>
              </a:solidFill>
              <a:effectLst/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" name="Tekstikehys 5"/>
          <p:cNvSpPr txBox="1"/>
          <p:nvPr/>
        </p:nvSpPr>
        <p:spPr>
          <a:xfrm>
            <a:off x="467544" y="1365731"/>
            <a:ext cx="7992888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i-FI" sz="2000" dirty="0" err="1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OneCoin</a:t>
            </a:r>
            <a:r>
              <a:rPr lang="fi-FI" sz="2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fi-FI" sz="2000" dirty="0" err="1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has</a:t>
            </a:r>
            <a:r>
              <a:rPr lang="fi-FI" sz="2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fi-FI" sz="2000" dirty="0" err="1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established</a:t>
            </a:r>
            <a:r>
              <a:rPr lang="fi-FI" sz="2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the </a:t>
            </a:r>
            <a:r>
              <a:rPr lang="fi-FI" sz="2000" dirty="0" err="1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fastest</a:t>
            </a:r>
            <a:r>
              <a:rPr lang="fi-FI" sz="2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fi-FI" sz="2000" dirty="0" err="1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than</a:t>
            </a:r>
            <a:r>
              <a:rPr lang="fi-FI" sz="2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fi-FI" sz="2000" dirty="0" err="1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any</a:t>
            </a:r>
            <a:r>
              <a:rPr lang="fi-FI" sz="2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fi-FI" sz="2000" dirty="0" err="1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other</a:t>
            </a:r>
            <a:r>
              <a:rPr lang="fi-FI" sz="2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fi-FI" sz="2000" dirty="0" err="1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company</a:t>
            </a:r>
            <a:r>
              <a:rPr lang="fi-FI" sz="2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fi-FI" sz="2000" dirty="0" err="1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ever</a:t>
            </a:r>
            <a:endParaRPr lang="fi-FI" sz="2000" dirty="0">
              <a:solidFill>
                <a:schemeClr val="bg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endParaRPr lang="fi-FI" sz="2000" b="1" dirty="0">
              <a:solidFill>
                <a:schemeClr val="bg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r>
              <a:rPr lang="fi-FI" sz="2800" b="1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EUR 1 billion turnover in first accounting period. </a:t>
            </a:r>
          </a:p>
          <a:p>
            <a:pPr algn="ctr"/>
            <a:endParaRPr lang="fi-FI" sz="2000" dirty="0">
              <a:solidFill>
                <a:schemeClr val="bg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r>
              <a:rPr lang="fi-FI" sz="2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15 </a:t>
            </a:r>
            <a:r>
              <a:rPr lang="fi-FI" sz="2000" dirty="0" err="1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months</a:t>
            </a:r>
            <a:r>
              <a:rPr lang="fi-FI" sz="2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fi-FI" sz="2000" dirty="0" err="1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from</a:t>
            </a:r>
            <a:r>
              <a:rPr lang="fi-FI" sz="2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the </a:t>
            </a:r>
            <a:r>
              <a:rPr lang="fi-FI" sz="2000" dirty="0" err="1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day</a:t>
            </a:r>
            <a:r>
              <a:rPr lang="fi-FI" sz="2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fi-FI" sz="2000" dirty="0" err="1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one</a:t>
            </a:r>
            <a:r>
              <a:rPr lang="fi-FI" sz="2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, </a:t>
            </a:r>
            <a:r>
              <a:rPr lang="fi-FI" sz="2000" dirty="0" err="1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they</a:t>
            </a:r>
            <a:r>
              <a:rPr lang="fi-FI" sz="2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fi-FI" sz="2000" dirty="0" err="1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established</a:t>
            </a:r>
            <a:r>
              <a:rPr lang="fi-FI" sz="2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</a:p>
          <a:p>
            <a:pPr algn="ctr"/>
            <a:r>
              <a:rPr lang="fi-FI" sz="2000" b="1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EUR 2 billion turn over</a:t>
            </a:r>
            <a:r>
              <a:rPr lang="fi-FI" sz="2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</a:p>
          <a:p>
            <a:pPr algn="ctr"/>
            <a:endParaRPr lang="fi-FI" sz="2000" dirty="0">
              <a:solidFill>
                <a:schemeClr val="bg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r>
              <a:rPr lang="fi-FI" sz="2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Microsoft 9 years</a:t>
            </a:r>
          </a:p>
          <a:p>
            <a:pPr algn="ctr"/>
            <a:r>
              <a:rPr lang="fi-FI" sz="2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Apple 7 years</a:t>
            </a:r>
          </a:p>
          <a:p>
            <a:pPr algn="ctr"/>
            <a:r>
              <a:rPr lang="fi-FI" sz="2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Groupon 2 years 8</a:t>
            </a:r>
            <a:r>
              <a:rPr lang="fi-FI" sz="2000" dirty="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fi-FI" sz="2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months</a:t>
            </a:r>
          </a:p>
          <a:p>
            <a:pPr algn="ctr"/>
            <a:endParaRPr lang="fi-FI" sz="2000" dirty="0">
              <a:solidFill>
                <a:schemeClr val="bg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r>
              <a:rPr lang="fi-FI" sz="2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This shows how powerfull concept and committed management OneCoin has. </a:t>
            </a:r>
          </a:p>
          <a:p>
            <a:pPr algn="ctr"/>
            <a:endParaRPr lang="fi-FI" sz="2000" dirty="0">
              <a:solidFill>
                <a:schemeClr val="bg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r>
              <a:rPr lang="fi-FI" sz="2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3,3 million members, 1.12.2017.</a:t>
            </a:r>
          </a:p>
          <a:p>
            <a:pPr algn="ctr"/>
            <a:endParaRPr lang="fi-FI" sz="2000" dirty="0">
              <a:solidFill>
                <a:schemeClr val="bg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r>
              <a:rPr lang="fi-FI" sz="2000" b="1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Legal opinions: Germany, Italy, Norway, Sweden and Bulgaria.</a:t>
            </a:r>
            <a:endParaRPr lang="fi-FI" sz="2000" dirty="0">
              <a:solidFill>
                <a:schemeClr val="bg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71CCB-3134-4921-B66F-48684EDCE592}" type="slidenum">
              <a:rPr lang="fi-FI" smtClean="0"/>
              <a:pPr/>
              <a:t>8</a:t>
            </a:fld>
            <a:endParaRPr lang="fi-FI" dirty="0"/>
          </a:p>
        </p:txBody>
      </p:sp>
      <p:sp>
        <p:nvSpPr>
          <p:cNvPr id="11" name="Otsikko 1"/>
          <p:cNvSpPr txBox="1">
            <a:spLocks/>
          </p:cNvSpPr>
          <p:nvPr/>
        </p:nvSpPr>
        <p:spPr>
          <a:xfrm>
            <a:off x="6300192" y="1628800"/>
            <a:ext cx="2627784" cy="4320480"/>
          </a:xfrm>
          <a:prstGeom prst="rect">
            <a:avLst/>
          </a:prstGeom>
          <a:noFill/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fi-FI" sz="440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Vision</a:t>
            </a:r>
            <a:endParaRPr lang="fi-FI" sz="4400" dirty="0">
              <a:solidFill>
                <a:srgbClr val="444F4F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lvl="0" algn="ctr">
              <a:spcBef>
                <a:spcPct val="0"/>
              </a:spcBef>
            </a:pPr>
            <a:r>
              <a:rPr lang="fi-FI" sz="2800" noProof="0" dirty="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-</a:t>
            </a:r>
          </a:p>
          <a:p>
            <a:pPr lvl="0" algn="ctr">
              <a:spcBef>
                <a:spcPct val="0"/>
              </a:spcBef>
            </a:pPr>
            <a:r>
              <a:rPr lang="fi-FI" sz="2800" dirty="0" err="1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OneCoin</a:t>
            </a:r>
            <a:endParaRPr lang="fi-FI" sz="2800" dirty="0">
              <a:solidFill>
                <a:srgbClr val="444F4F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lvl="0" algn="ctr">
              <a:spcBef>
                <a:spcPct val="0"/>
              </a:spcBef>
            </a:pPr>
            <a:r>
              <a:rPr lang="fi-FI" sz="280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ecosystem</a:t>
            </a:r>
            <a:endParaRPr lang="fi-FI" sz="2800" noProof="0" dirty="0">
              <a:solidFill>
                <a:srgbClr val="444F4F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lvl="0" algn="ctr">
              <a:spcBef>
                <a:spcPct val="0"/>
              </a:spcBef>
            </a:pPr>
            <a:endParaRPr lang="fi-FI" sz="2800" noProof="0" dirty="0">
              <a:solidFill>
                <a:srgbClr val="444F4F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lvl="0" algn="ctr">
              <a:spcBef>
                <a:spcPct val="0"/>
              </a:spcBef>
              <a:buFontTx/>
              <a:buChar char="-"/>
            </a:pPr>
            <a:r>
              <a:rPr lang="fi-FI" sz="280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wheel of success</a:t>
            </a:r>
            <a:endParaRPr lang="fi-FI" sz="2800" noProof="0" dirty="0">
              <a:solidFill>
                <a:srgbClr val="444F4F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5" name="Kuva 4" descr="EcosystemUusi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260648"/>
            <a:ext cx="6120680" cy="6299822"/>
          </a:xfrm>
          <a:prstGeom prst="rect">
            <a:avLst/>
          </a:prstGeom>
        </p:spPr>
      </p:pic>
    </p:spTree>
  </p:cSld>
  <p:clrMapOvr>
    <a:masterClrMapping/>
  </p:clrMapOvr>
  <p:transition spd="med">
    <p:circl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71CCB-3134-4921-B66F-48684EDCE592}" type="slidenum">
              <a:rPr lang="fi-FI" smtClean="0"/>
              <a:pPr/>
              <a:t>9</a:t>
            </a:fld>
            <a:endParaRPr lang="fi-FI" dirty="0"/>
          </a:p>
        </p:txBody>
      </p:sp>
      <p:pic>
        <p:nvPicPr>
          <p:cNvPr id="5" name="Kuva 4" descr="EcosystemUusi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80112" y="266966"/>
            <a:ext cx="3491881" cy="3594082"/>
          </a:xfrm>
          <a:prstGeom prst="rect">
            <a:avLst/>
          </a:prstGeom>
        </p:spPr>
      </p:pic>
      <p:sp>
        <p:nvSpPr>
          <p:cNvPr id="11" name="Otsikko 1"/>
          <p:cNvSpPr txBox="1">
            <a:spLocks/>
          </p:cNvSpPr>
          <p:nvPr/>
        </p:nvSpPr>
        <p:spPr>
          <a:xfrm>
            <a:off x="179512" y="188640"/>
            <a:ext cx="9001000" cy="6525344"/>
          </a:xfrm>
          <a:prstGeom prst="rect">
            <a:avLst/>
          </a:prstGeom>
          <a:noFill/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lvl="0">
              <a:spcBef>
                <a:spcPct val="0"/>
              </a:spcBef>
            </a:pPr>
            <a:r>
              <a:rPr lang="fi-FI" sz="2000" b="1" noProof="0" dirty="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OneAcademy</a:t>
            </a:r>
            <a:r>
              <a:rPr lang="fi-FI" sz="2000" noProof="0" dirty="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: </a:t>
            </a:r>
            <a:r>
              <a:rPr lang="en-US" sz="2000" noProof="0" dirty="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</a:t>
            </a:r>
            <a:r>
              <a:rPr lang="en-US" sz="2000" dirty="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-learning platform of finance</a:t>
            </a:r>
            <a:r>
              <a:rPr lang="fi-FI" sz="2000" noProof="0" dirty="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</a:p>
          <a:p>
            <a:pPr lvl="0">
              <a:spcBef>
                <a:spcPct val="0"/>
              </a:spcBef>
            </a:pPr>
            <a:endParaRPr lang="fi-FI" sz="2000" dirty="0">
              <a:solidFill>
                <a:srgbClr val="444F4F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lvl="0">
              <a:spcBef>
                <a:spcPct val="0"/>
              </a:spcBef>
            </a:pPr>
            <a:r>
              <a:rPr lang="fi-FI" sz="2000" b="1" dirty="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OneCoin Exchange</a:t>
            </a:r>
            <a:r>
              <a:rPr lang="fi-FI" sz="2000" dirty="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: Xcoinx, learn trading</a:t>
            </a:r>
            <a:r>
              <a:rPr lang="fi-FI" sz="2000" noProof="0" dirty="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</a:t>
            </a:r>
          </a:p>
          <a:p>
            <a:pPr lvl="0">
              <a:spcBef>
                <a:spcPct val="0"/>
              </a:spcBef>
            </a:pPr>
            <a:r>
              <a:rPr lang="fi-FI" sz="2000" dirty="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buy, sell, monitor the value.</a:t>
            </a:r>
          </a:p>
          <a:p>
            <a:pPr lvl="0">
              <a:spcBef>
                <a:spcPct val="0"/>
              </a:spcBef>
            </a:pPr>
            <a:endParaRPr lang="fi-FI" sz="2000" noProof="0" dirty="0">
              <a:solidFill>
                <a:srgbClr val="444F4F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lvl="0">
              <a:spcBef>
                <a:spcPct val="0"/>
              </a:spcBef>
            </a:pPr>
            <a:r>
              <a:rPr lang="fi-FI" sz="2000" b="1" dirty="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OneLife Network: </a:t>
            </a:r>
            <a:r>
              <a:rPr lang="fi-FI" sz="2000" dirty="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Community.</a:t>
            </a:r>
          </a:p>
          <a:p>
            <a:pPr lvl="0">
              <a:spcBef>
                <a:spcPct val="0"/>
              </a:spcBef>
            </a:pPr>
            <a:endParaRPr lang="fi-FI" sz="2000" dirty="0">
              <a:solidFill>
                <a:srgbClr val="444F4F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lvl="0">
              <a:spcBef>
                <a:spcPct val="0"/>
              </a:spcBef>
            </a:pPr>
            <a:r>
              <a:rPr lang="fi-FI" sz="2000" b="1" dirty="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Merchants:</a:t>
            </a:r>
            <a:r>
              <a:rPr lang="fi-FI" sz="2000" dirty="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Cooperation with merchants; stable </a:t>
            </a:r>
          </a:p>
          <a:p>
            <a:pPr lvl="0">
              <a:spcBef>
                <a:spcPct val="0"/>
              </a:spcBef>
            </a:pPr>
            <a:r>
              <a:rPr lang="fi-FI" sz="2000" dirty="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currency and about 12 million members.</a:t>
            </a:r>
          </a:p>
          <a:p>
            <a:pPr lvl="0">
              <a:spcBef>
                <a:spcPct val="0"/>
              </a:spcBef>
            </a:pPr>
            <a:endParaRPr lang="fi-FI" sz="2000" dirty="0">
              <a:solidFill>
                <a:srgbClr val="444F4F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lvl="0">
              <a:spcBef>
                <a:spcPct val="0"/>
              </a:spcBef>
            </a:pPr>
            <a:r>
              <a:rPr lang="fi-FI" sz="2000" b="1" dirty="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OnePay: </a:t>
            </a:r>
            <a:r>
              <a:rPr lang="fi-FI" sz="2000" dirty="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Global payment system.</a:t>
            </a:r>
          </a:p>
          <a:p>
            <a:pPr lvl="0">
              <a:spcBef>
                <a:spcPct val="0"/>
              </a:spcBef>
            </a:pPr>
            <a:endParaRPr lang="fi-FI" sz="2000" b="1" noProof="0" dirty="0">
              <a:solidFill>
                <a:srgbClr val="444F4F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lvl="0">
              <a:spcBef>
                <a:spcPct val="0"/>
              </a:spcBef>
            </a:pPr>
            <a:r>
              <a:rPr lang="fi-FI" sz="2000" b="1" dirty="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OneForex: </a:t>
            </a:r>
            <a:r>
              <a:rPr lang="fi-FI" sz="2000" dirty="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Platform for forex trading.</a:t>
            </a:r>
            <a:endParaRPr lang="fi-FI" sz="2000" b="1" noProof="0" dirty="0">
              <a:solidFill>
                <a:srgbClr val="444F4F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lvl="0">
              <a:spcBef>
                <a:spcPct val="0"/>
              </a:spcBef>
            </a:pPr>
            <a:endParaRPr lang="fi-FI" sz="2000" dirty="0">
              <a:solidFill>
                <a:srgbClr val="444F4F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lvl="0">
              <a:spcBef>
                <a:spcPct val="0"/>
              </a:spcBef>
            </a:pPr>
            <a:r>
              <a:rPr lang="fi-FI" sz="2000" b="1" noProof="0" dirty="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Investment Funds:</a:t>
            </a:r>
            <a:r>
              <a:rPr lang="fi-FI" sz="2000" noProof="0" dirty="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Members can create investments with their coins. </a:t>
            </a:r>
          </a:p>
          <a:p>
            <a:pPr lvl="0">
              <a:spcBef>
                <a:spcPct val="0"/>
              </a:spcBef>
            </a:pPr>
            <a:endParaRPr lang="fi-FI" sz="2000" dirty="0">
              <a:solidFill>
                <a:srgbClr val="444F4F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lvl="0">
              <a:spcBef>
                <a:spcPct val="0"/>
              </a:spcBef>
            </a:pPr>
            <a:r>
              <a:rPr lang="fi-FI" sz="2000" b="1" dirty="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OneWorld Foundation: </a:t>
            </a:r>
            <a:r>
              <a:rPr lang="fi-FI" sz="2000" dirty="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Charity – kids education and financing children’s</a:t>
            </a:r>
          </a:p>
          <a:p>
            <a:pPr lvl="0">
              <a:spcBef>
                <a:spcPct val="0"/>
              </a:spcBef>
            </a:pPr>
            <a:r>
              <a:rPr lang="fi-FI" sz="2000" dirty="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Hospitals etc.. Till 15.1.2017 there has been 64 projects and activity in 24 country.</a:t>
            </a:r>
          </a:p>
          <a:p>
            <a:pPr lvl="0">
              <a:spcBef>
                <a:spcPct val="0"/>
              </a:spcBef>
            </a:pPr>
            <a:endParaRPr lang="fi-FI" sz="2000" noProof="0" dirty="0">
              <a:solidFill>
                <a:srgbClr val="444F4F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lvl="0">
              <a:spcBef>
                <a:spcPct val="0"/>
              </a:spcBef>
            </a:pPr>
            <a:r>
              <a:rPr lang="fi-FI" sz="2000" b="1" noProof="0" dirty="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CoinCloud</a:t>
            </a:r>
            <a:r>
              <a:rPr lang="fi-FI" sz="2000" b="1" dirty="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&amp; MAB: </a:t>
            </a:r>
            <a:r>
              <a:rPr lang="fi-FI" sz="2000" dirty="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CoinCloud is highly secure cloud computing, MAB - MobileAppBuilder.</a:t>
            </a:r>
          </a:p>
          <a:p>
            <a:pPr lvl="0">
              <a:spcBef>
                <a:spcPct val="0"/>
              </a:spcBef>
            </a:pPr>
            <a:endParaRPr lang="fi-FI" sz="2000" noProof="0" dirty="0">
              <a:solidFill>
                <a:srgbClr val="444F4F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lvl="0">
              <a:spcBef>
                <a:spcPct val="0"/>
              </a:spcBef>
            </a:pPr>
            <a:r>
              <a:rPr lang="fi-FI" sz="2000" b="1" dirty="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CoinVegas: </a:t>
            </a:r>
            <a:r>
              <a:rPr lang="fi-FI" sz="2000" dirty="0">
                <a:solidFill>
                  <a:srgbClr val="444F4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Games and entertainment.</a:t>
            </a:r>
            <a:endParaRPr lang="fi-FI" sz="2000" noProof="0" dirty="0">
              <a:solidFill>
                <a:srgbClr val="444F4F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11620</TotalTime>
  <Words>2123</Words>
  <Application>Microsoft Office PowerPoint</Application>
  <PresentationFormat>On-screen Show (4:3)</PresentationFormat>
  <Paragraphs>528</Paragraphs>
  <Slides>31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7" baseType="lpstr">
      <vt:lpstr>Arial Unicode MS</vt:lpstr>
      <vt:lpstr>Arial</vt:lpstr>
      <vt:lpstr>Calibri</vt:lpstr>
      <vt:lpstr>Franklin Gothic Demi</vt:lpstr>
      <vt:lpstr>Lato Light</vt:lpstr>
      <vt:lpstr>Office-teema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OneCoin info</dc:title>
  <dc:creator>-</dc:creator>
  <cp:lastModifiedBy>Hannu Ketola</cp:lastModifiedBy>
  <cp:revision>1155</cp:revision>
  <dcterms:created xsi:type="dcterms:W3CDTF">2016-08-10T14:05:26Z</dcterms:created>
  <dcterms:modified xsi:type="dcterms:W3CDTF">2017-12-03T03:59:31Z</dcterms:modified>
</cp:coreProperties>
</file>